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Quicksand"/>
      <p:regular r:id="rId35"/>
      <p:bold r:id="rId36"/>
    </p:embeddedFont>
    <p:embeddedFont>
      <p:font typeface="Comfortaa"/>
      <p:regular r:id="rId37"/>
      <p:bold r:id="rId38"/>
    </p:embeddedFont>
    <p:embeddedFont>
      <p:font typeface="Quicksand Light"/>
      <p:regular r:id="rId39"/>
      <p:bold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1" roundtripDataSignature="AMtx7mjRu7hctm1CCAubM30E4FHBjv/hQ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59CE61-7EB0-4421-A656-4A89B76847E5}">
  <a:tblStyle styleId="{FF59CE61-7EB0-4421-A656-4A89B76847E5}"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QuicksandLight-bold.fntdata"/><Relationship Id="rId20" Type="http://schemas.openxmlformats.org/officeDocument/2006/relationships/slide" Target="slides/slide15.xml"/><Relationship Id="rId41" Type="http://customschemas.google.com/relationships/presentationmetadata" Target="meta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Quicksand-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Comfortaa-regular.fntdata"/><Relationship Id="rId14" Type="http://schemas.openxmlformats.org/officeDocument/2006/relationships/slide" Target="slides/slide9.xml"/><Relationship Id="rId36" Type="http://schemas.openxmlformats.org/officeDocument/2006/relationships/font" Target="fonts/Quicksand-bold.fntdata"/><Relationship Id="rId17" Type="http://schemas.openxmlformats.org/officeDocument/2006/relationships/slide" Target="slides/slide12.xml"/><Relationship Id="rId39" Type="http://schemas.openxmlformats.org/officeDocument/2006/relationships/font" Target="fonts/QuicksandLight-regular.fntdata"/><Relationship Id="rId16" Type="http://schemas.openxmlformats.org/officeDocument/2006/relationships/slide" Target="slides/slide11.xml"/><Relationship Id="rId38" Type="http://schemas.openxmlformats.org/officeDocument/2006/relationships/font" Target="fonts/Comfortaa-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utm_source=link-attribution&amp;amp;utm_medium=referral&amp;amp;utm_campaign=image&amp;amp;utm_content=1487625"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 name="Google Shape;2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Just in case your learners look this image up...the person who shared this lovely image on pixabay calls these animals meerkats….they are gophers.  Either way, adorable thank you!</a:t>
            </a:r>
            <a:endParaRPr sz="1000"/>
          </a:p>
          <a:p>
            <a:pPr indent="0" lvl="0" marL="0" rtl="0" algn="l">
              <a:lnSpc>
                <a:spcPct val="115000"/>
              </a:lnSpc>
              <a:spcBef>
                <a:spcPts val="0"/>
              </a:spcBef>
              <a:spcAft>
                <a:spcPts val="0"/>
              </a:spcAft>
              <a:buSzPts val="1100"/>
              <a:buNone/>
            </a:pPr>
            <a:r>
              <a:rPr lang="en-GB" sz="1000"/>
              <a:t>Image by &lt;a href="https://pixabay.com/users/stefu-91409/?utm_source=link-attribution&amp;amp;utm_medium=referral&amp;amp;utm_campaign=image&amp;amp;utm_content=4144260"&gt;Stephan Fuchs&lt;/a&gt; from &lt;a href="https://pixabay.com/?utm_source=link-attribution&amp;amp;utm_medium=referral&amp;amp;utm_campaign=image&amp;amp;utm_content=4144260"&gt;Pixabay&lt;/a&gt;</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Once you have decided on your development environment you can edit this slide or add an additional one to specify how the students locate and flash the code to the micro:bit.</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the ability of your students you could give them just the code and ask them what each line does or fill in more of the blanks from the code conversation and just leave a few for them to complete.  There are three levels of code conversation for the students, 1 is the most basic.</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af31acb8c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gaf31acb8cb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Image by &lt;a href="https://pixabay.com/users/tumisu-148124/?utm_source=link-attribution&amp;amp;utm_medium=referral&amp;amp;utm_campaign=image&amp;amp;utm_content=4209769"&gt;Tumisu&lt;/a&gt; from &lt;a href="https://pixabay.com/?utm_source=link-attribution&amp;amp;utm_medium=referral&amp;amp;utm_campaign=image&amp;amp;utm_content=4209769"&gt;Pixabay&lt;/a&gt;</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lesson focuses on for loops and range.  However, it is important to encourage students to keep spotting programming features and using the correct terminology to describe them.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a5e087ef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ga5e087ef5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program is not very long but, whilst we want to be be able to step through the program and understand it, it is important to keep a track of how the program as a whole works together.  The bargraph function passes parameters the value of which are determined initially at the bottom of the program.  For this reason we would recommend that you have your whole copy of the program open in another tab so that you can reference this as you trace the program through.</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Keep a full copy of the program open on another tab</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1" name="Google Shape;17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Again here it is crucial that you show the students the whole program so that they can see </a:t>
            </a:r>
            <a:r>
              <a:rPr lang="en-GB" sz="1000">
                <a:solidFill>
                  <a:srgbClr val="D73A49"/>
                </a:solidFill>
              </a:rPr>
              <a:t> </a:t>
            </a:r>
            <a:r>
              <a:rPr lang="en-GB" sz="1000">
                <a:solidFill>
                  <a:srgbClr val="6F42C1"/>
                </a:solidFill>
                <a:highlight>
                  <a:srgbClr val="FFFFFF"/>
                </a:highlight>
              </a:rPr>
              <a:t>bargraph</a:t>
            </a:r>
            <a:r>
              <a:rPr lang="en-GB" sz="1000">
                <a:solidFill>
                  <a:srgbClr val="24292E"/>
                </a:solidFill>
                <a:highlight>
                  <a:srgbClr val="FFFFFF"/>
                </a:highlight>
              </a:rPr>
              <a:t>(sound_level) i.e. once the value has been collected by the sensor it goes back into the program</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 name="Google Shape;3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b00446eff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gb00446effd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b00446effd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6" name="Google Shape;216;gb00446effd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To understand the code it is important that the students understand the layout of the micro:bit</a:t>
            </a:r>
            <a:endParaRPr sz="100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b00446eff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gb00446effd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b00446effd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6" name="Google Shape;236;gb00446effd_0_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4-y make the display more natural to the user as it lights up the bottom row first.</a:t>
            </a:r>
            <a:endParaRPr sz="1000"/>
          </a:p>
          <a:p>
            <a:pPr indent="0" lvl="0" marL="0" rtl="0" algn="l">
              <a:lnSpc>
                <a:spcPct val="100000"/>
              </a:lnSpc>
              <a:spcBef>
                <a:spcPts val="0"/>
              </a:spcBef>
              <a:spcAft>
                <a:spcPts val="0"/>
              </a:spcAft>
              <a:buSzPts val="1100"/>
              <a:buNone/>
            </a:pPr>
            <a:r>
              <a:rPr lang="en-GB" sz="1000"/>
              <a:t>Image by &lt;a href="https://pixabay.com/users/clker-free-vector-images-3736/?utm_source=link-attribution&amp;amp;utm_medium=referral&amp;amp;utm_campaign=image&amp;amp;utm_content=31532"&gt;Clker-Free-Vector-Images&lt;/a&gt; from &lt;a href="https://pixabay.com/?utm_source=link-attribution&amp;amp;utm_medium=referral&amp;amp;utm_campaign=image&amp;amp;utm_content=31532"&gt;Pixabay&lt;/a&gt;</a:t>
            </a:r>
            <a:endParaRPr sz="100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b0857580e6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gb0857580e6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href="https://pixabay.com/users/gdj-1086657/?utm_source=link-attribution&amp;amp;utm_medium=referral&amp;amp;utm_campaign=image&amp;amp;utm_content=1837430"&gt;Gordon Johnson&lt;/a&gt; from &lt;a href="https://pixabay.com/?utm_source=link-attribution&amp;amp;utm_medium=referral&amp;amp;utm_campaign=image&amp;amp;utm_content=1837430"&gt;Pixabay&lt;/a&gt;</a:t>
            </a:r>
            <a:endParaRPr sz="10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b0857580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4" name="Google Shape;254;gb0857580e6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href="https://pixabay.com/users/gdj-1086657/?utm_source=link-attribution&amp;amp;utm_medium=referral&amp;amp;utm_campaign=image&amp;amp;utm_content=1837430"&gt;Gordon Johnson&lt;/a&gt; from &lt;a href="https://pixabay.com/?utm_source=link-attribution&amp;amp;utm_medium=referral&amp;amp;utm_campaign=image&amp;amp;utm_content=1837430"&gt;Pixabay&lt;/a&gt;</a:t>
            </a:r>
            <a:endParaRPr sz="100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b0857580e6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gb0857580e6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Again refer back to the program as a whole to show how the parameter is passed back to function bargraph.</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Image by &lt;a href="https://pixabay.com/users/pixloger-783453/?utm_source=link-attribution&amp;amp;utm_medium=referral&amp;amp;utm_campaign=image&amp;amp;utm_content=1648337"&gt;PixLoger&lt;/a&gt; from &lt;a href="https://pixabay.com/?utm_source=link-attribution&amp;amp;utm_medium=referral&amp;amp;utm_campaign=image&amp;amp;utm_content=1648337"&gt;Pixabay&lt;/a&gt;</a:t>
            </a:r>
            <a:endParaRPr sz="100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how quickly the students completed the investigate task you could choose to just initially do the first modification then do a follow up lesson that really focuses on modification before moving on to making a completely new program using functions and the sensor board whisp-o-meter circuit</a:t>
            </a:r>
            <a:endParaRPr sz="1000"/>
          </a:p>
          <a:p>
            <a:pPr indent="0" lvl="0" marL="0" rtl="0" algn="l">
              <a:lnSpc>
                <a:spcPct val="100000"/>
              </a:lnSpc>
              <a:spcBef>
                <a:spcPts val="0"/>
              </a:spcBef>
              <a:spcAft>
                <a:spcPts val="0"/>
              </a:spcAft>
              <a:buSzPts val="1100"/>
              <a:buNone/>
            </a:pPr>
            <a:r>
              <a:t/>
            </a:r>
            <a:endParaRPr sz="1000">
              <a:latin typeface="Quicksand"/>
              <a:ea typeface="Quicksand"/>
              <a:cs typeface="Quicksand"/>
              <a:sym typeface="Quicksand"/>
            </a:endParaRPr>
          </a:p>
          <a:p>
            <a:pPr indent="0" lvl="0" marL="0" rtl="0" algn="l">
              <a:lnSpc>
                <a:spcPct val="100000"/>
              </a:lnSpc>
              <a:spcBef>
                <a:spcPts val="0"/>
              </a:spcBef>
              <a:spcAft>
                <a:spcPts val="0"/>
              </a:spcAft>
              <a:buSzPts val="1100"/>
              <a:buNone/>
            </a:pPr>
            <a:r>
              <a:rPr lang="en-GB" sz="1000">
                <a:latin typeface="Quicksand"/>
                <a:ea typeface="Quicksand"/>
                <a:cs typeface="Quicksand"/>
                <a:sym typeface="Quicksand"/>
              </a:rPr>
              <a:t>Image by &lt;a href="https://pixabay.com/users/maciej326-1771256/?utm_source=link-attribution&amp;amp;utm_medium=referral&amp;amp;utm_campaign=image&amp;amp;utm_content=1945856"&gt;Monika Grafik&lt;/a&gt; from &lt;a </a:t>
            </a:r>
            <a:endParaRPr sz="1000">
              <a:latin typeface="Quicksand"/>
              <a:ea typeface="Quicksand"/>
              <a:cs typeface="Quicksand"/>
              <a:sym typeface="Quicksan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multiple choice quiz will help assess the students knowledge of functions and use of electronics hardware.</a:t>
            </a:r>
            <a:endParaRPr sz="1000"/>
          </a:p>
          <a:p>
            <a:pPr indent="0" lvl="0" marL="0" rtl="0" algn="l">
              <a:lnSpc>
                <a:spcPct val="100000"/>
              </a:lnSpc>
              <a:spcBef>
                <a:spcPts val="0"/>
              </a:spcBef>
              <a:spcAft>
                <a:spcPts val="0"/>
              </a:spcAft>
              <a:buSzPts val="1100"/>
              <a:buNone/>
            </a:pPr>
            <a:r>
              <a:rPr lang="en-GB" sz="1000"/>
              <a:t>Image on plenary worksheet: Image by &lt;a href="https://pixabay.com/users/gdj-1086657/?utm_source=link-attribution&amp;amp;utm_medium=referral&amp;amp;utm_campaign=image&amp;amp;utm_content=5134768"&gt;Gordon Johnson&lt;/a&gt; from &lt;a href="https://pixabay.com/?utm_source=link-attribution&amp;amp;utm_medium=referral&amp;amp;utm_campaign=image&amp;amp;utm_content=5134768"&gt;Pixabay&lt;/a&gt;</a:t>
            </a:r>
            <a:endParaRPr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af07246ae0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gaf07246ae0_0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should be on the board as the students enter the room.  The students also have a starter worksheet to write their responses on.</a:t>
            </a: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 name="Google Shape;4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href="https://pixabay.com/users/isucc-1611501/?utm_source=link-attribution&amp;amp;utm_medium=referral&amp;amp;utm_campaign=image&amp;amp;utm_content=1487625"&gt;isuru prabath&lt;/a&gt; from &lt;a href="</a:t>
            </a:r>
            <a:r>
              <a:rPr lang="en-GB" sz="1000" u="sng">
                <a:solidFill>
                  <a:schemeClr val="hlink"/>
                </a:solidFill>
                <a:hlinkClick r:id="rId2"/>
              </a:rPr>
              <a:t>https://pixabay.com/?utm_source=link-attribution&amp;amp;utm_medium=referral&amp;amp;utm_campaign=image&amp;amp;utm_content=1487625</a:t>
            </a:r>
            <a:r>
              <a:rPr lang="en-GB" sz="1000"/>
              <a:t>"&gt;Pixabay&lt;/a&gt;</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In starter worksheet: Image by &lt;a href="https://pixabay.com/users/openclipart-vectors-30363/?utm_source=link-attribution&amp;amp;utm_medium=referral&amp;amp;utm_campaign=image&amp;amp;utm_content=2026008"&gt;OpenClipart-Vectors&lt;/a&gt; from &lt;a href="https://pixabay.com/?utm_source=link-attribution&amp;amp;utm_medium=referral&amp;amp;utm_campaign=image&amp;amp;utm_content=2026008"&gt;Pixabay&lt;/a&gt;</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af07246ae0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gaf07246ae0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Share the answers with the students</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a5e087324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 name="Google Shape;68;ga5e087324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href="https://pixabay.com/users/pexels-2286921/?utm_source=link-attribution&amp;amp;utm_medium=referral&amp;amp;utm_campaign=image&amp;amp;utm_content=1866497"&gt;Pexels&lt;/a&gt; from &lt;a href="https://pixabay.com/?utm_source=link-attribution&amp;amp;utm_medium=referral&amp;amp;utm_campaign=image&amp;amp;utm_content=1866497"&gt;Pixabay&lt;/a&gt;</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a5e0873243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ga5e0873243_0_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href="https://pixabay.com/users/openclipart-vectors-30363/?utm_source=link-attribution&amp;amp;utm_medium=referral&amp;amp;utm_campaign=image&amp;amp;utm_content=154152"&gt;OpenClipart-Vectors&lt;/a&gt; from &lt;a href="https://pixabay.com/?utm_source=link-attribution&amp;amp;utm_medium=referral&amp;amp;utm_campaign=image&amp;amp;utm_content=154152"&gt;Pixabay&lt;/a&gt;</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solidFill>
                  <a:srgbClr val="434343"/>
                </a:solidFill>
              </a:rPr>
              <a:t>Teacher notes: Distribute a hard copy of the code to each pair of students so that they can start trying to talk through the code.</a:t>
            </a:r>
            <a:endParaRPr sz="1000">
              <a:solidFill>
                <a:srgbClr val="434343"/>
              </a:solidFill>
            </a:endParaRPr>
          </a:p>
          <a:p>
            <a:pPr indent="0" lvl="0" marL="0" rtl="0" algn="l">
              <a:lnSpc>
                <a:spcPct val="100000"/>
              </a:lnSpc>
              <a:spcBef>
                <a:spcPts val="0"/>
              </a:spcBef>
              <a:spcAft>
                <a:spcPts val="0"/>
              </a:spcAft>
              <a:buSzPts val="1100"/>
              <a:buNone/>
            </a:pPr>
            <a:r>
              <a:t/>
            </a:r>
            <a:endParaRPr sz="1000">
              <a:solidFill>
                <a:srgbClr val="434343"/>
              </a:solidFill>
            </a:endParaRPr>
          </a:p>
          <a:p>
            <a:pPr indent="0" lvl="0" marL="0" rtl="0" algn="l">
              <a:lnSpc>
                <a:spcPct val="100000"/>
              </a:lnSpc>
              <a:spcBef>
                <a:spcPts val="0"/>
              </a:spcBef>
              <a:spcAft>
                <a:spcPts val="0"/>
              </a:spcAft>
              <a:buSzPts val="1100"/>
              <a:buNone/>
            </a:pPr>
            <a:r>
              <a:rPr lang="en-GB" sz="1000">
                <a:solidFill>
                  <a:srgbClr val="434343"/>
                </a:solidFill>
              </a:rPr>
              <a:t>Image by &lt;a href="https://pixabay.com/users/monikap-2515080/?utm_source=link-attribution&amp;amp;utm_medium=referral&amp;amp;utm_campaign=image&amp;amp;utm_content=1517727"&gt;MonikaP&lt;/a&gt; from &lt;a href="https://pixabay.com/?utm_source=link-attribution&amp;amp;utm_medium=referral&amp;amp;utm_campaign=image&amp;amp;utm_content=1517727"&gt;Pixabay&lt;/a&gt;</a:t>
            </a:r>
            <a:endParaRPr sz="1000">
              <a:solidFill>
                <a:srgbClr val="434343"/>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Give the students 5 minutes to work on expressing the program in a couple of sentences.  Walk around listening in to the conversations and steering the students to the right answer.</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3" name="Shape 13"/>
        <p:cNvGrpSpPr/>
        <p:nvPr/>
      </p:nvGrpSpPr>
      <p:grpSpPr>
        <a:xfrm>
          <a:off x="0" y="0"/>
          <a:ext cx="0" cy="0"/>
          <a:chOff x="0" y="0"/>
          <a:chExt cx="0" cy="0"/>
        </a:xfrm>
      </p:grpSpPr>
      <p:sp>
        <p:nvSpPr>
          <p:cNvPr id="14" name="Google Shape;14;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5" name="Google Shape;15;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6" name="Google Shape;16;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7" name="Shape 17"/>
        <p:cNvGrpSpPr/>
        <p:nvPr/>
      </p:nvGrpSpPr>
      <p:grpSpPr>
        <a:xfrm>
          <a:off x="0" y="0"/>
          <a:ext cx="0" cy="0"/>
          <a:chOff x="0" y="0"/>
          <a:chExt cx="0" cy="0"/>
        </a:xfrm>
      </p:grpSpPr>
      <p:sp>
        <p:nvSpPr>
          <p:cNvPr id="18" name="Google Shape;18;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9" name="Google Shape;19;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 name="Google Shape;20;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1" name="Google Shape;21;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2" name="Google Shape;22;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1"/>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800"/>
              <a:t>Whisp-o-meter</a:t>
            </a:r>
            <a:endParaRPr sz="4800"/>
          </a:p>
        </p:txBody>
      </p:sp>
      <p:sp>
        <p:nvSpPr>
          <p:cNvPr id="28" name="Google Shape;28;p1"/>
          <p:cNvSpPr txBox="1"/>
          <p:nvPr>
            <p:ph idx="1" type="subTitle"/>
          </p:nvPr>
        </p:nvSpPr>
        <p:spPr>
          <a:xfrm>
            <a:off x="532725" y="2665400"/>
            <a:ext cx="4094700" cy="170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Electronics starter kit</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for loops and range</a:t>
            </a:r>
            <a:endParaRPr b="1" sz="1900">
              <a:latin typeface="Arial"/>
              <a:ea typeface="Arial"/>
              <a:cs typeface="Arial"/>
              <a:sym typeface="Arial"/>
            </a:endParaRPr>
          </a:p>
        </p:txBody>
      </p:sp>
      <p:pic>
        <p:nvPicPr>
          <p:cNvPr id="29" name="Google Shape;29;p1"/>
          <p:cNvPicPr preferRelativeResize="0"/>
          <p:nvPr/>
        </p:nvPicPr>
        <p:blipFill rotWithShape="1">
          <a:blip r:embed="rId3">
            <a:alphaModFix/>
          </a:blip>
          <a:srcRect b="0" l="0" r="0" t="0"/>
          <a:stretch/>
        </p:blipFill>
        <p:spPr>
          <a:xfrm>
            <a:off x="5512200" y="456275"/>
            <a:ext cx="2820624" cy="42309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107" name="Google Shape;107;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08" name="Google Shape;108;p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2</a:t>
            </a:r>
            <a:endParaRPr b="0" i="0" sz="1400" u="none" cap="none" strike="noStrike">
              <a:solidFill>
                <a:srgbClr val="666666"/>
              </a:solidFill>
              <a:latin typeface="Quicksand"/>
              <a:ea typeface="Quicksand"/>
              <a:cs typeface="Quicksand"/>
              <a:sym typeface="Quicksand"/>
            </a:endParaRPr>
          </a:p>
        </p:txBody>
      </p:sp>
      <p:sp>
        <p:nvSpPr>
          <p:cNvPr id="109" name="Google Shape;109;p7"/>
          <p:cNvSpPr txBox="1"/>
          <p:nvPr/>
        </p:nvSpPr>
        <p:spPr>
          <a:xfrm>
            <a:off x="449125" y="1173575"/>
            <a:ext cx="1673700" cy="312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666666"/>
              </a:solidFill>
              <a:latin typeface="Arial"/>
              <a:ea typeface="Arial"/>
              <a:cs typeface="Arial"/>
              <a:sym typeface="Arial"/>
            </a:endParaRPr>
          </a:p>
        </p:txBody>
      </p:sp>
      <p:sp>
        <p:nvSpPr>
          <p:cNvPr id="110" name="Google Shape;110;p7"/>
          <p:cNvSpPr txBox="1"/>
          <p:nvPr/>
        </p:nvSpPr>
        <p:spPr>
          <a:xfrm>
            <a:off x="6552000" y="1157850"/>
            <a:ext cx="2479200" cy="28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Flash the code for the whisp-o-meter program to your micro:bit.  Whisper near the microphone sensor...then clap loudly to see what happens.</a:t>
            </a:r>
            <a:endParaRPr b="0" i="0" sz="1800" u="none" cap="none" strike="noStrike">
              <a:solidFill>
                <a:srgbClr val="666666"/>
              </a:solidFill>
              <a:latin typeface="Arial"/>
              <a:ea typeface="Arial"/>
              <a:cs typeface="Arial"/>
              <a:sym typeface="Arial"/>
            </a:endParaRPr>
          </a:p>
        </p:txBody>
      </p:sp>
      <p:pic>
        <p:nvPicPr>
          <p:cNvPr id="111" name="Google Shape;111;p7"/>
          <p:cNvPicPr preferRelativeResize="0"/>
          <p:nvPr/>
        </p:nvPicPr>
        <p:blipFill rotWithShape="1">
          <a:blip r:embed="rId3">
            <a:alphaModFix/>
          </a:blip>
          <a:srcRect b="0" l="0" r="0" t="0"/>
          <a:stretch/>
        </p:blipFill>
        <p:spPr>
          <a:xfrm>
            <a:off x="3097887" y="1017700"/>
            <a:ext cx="2479068" cy="375693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17" name="Google Shape;117;p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18" name="Google Shape;118;p8"/>
          <p:cNvSpPr txBox="1"/>
          <p:nvPr>
            <p:ph idx="4294967295" type="subTitle"/>
          </p:nvPr>
        </p:nvSpPr>
        <p:spPr>
          <a:xfrm>
            <a:off x="146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434343"/>
                </a:solidFill>
                <a:latin typeface="Quicksand"/>
                <a:ea typeface="Quicksand"/>
                <a:cs typeface="Quicksand"/>
                <a:sym typeface="Quicksand"/>
              </a:rPr>
              <a:t>Activity 3 - slide 1 of 17</a:t>
            </a:r>
            <a:endParaRPr b="0" i="0" sz="1400" u="none" cap="none" strike="noStrike">
              <a:solidFill>
                <a:srgbClr val="434343"/>
              </a:solidFill>
              <a:latin typeface="Quicksand"/>
              <a:ea typeface="Quicksand"/>
              <a:cs typeface="Quicksand"/>
              <a:sym typeface="Quicksand"/>
            </a:endParaRPr>
          </a:p>
        </p:txBody>
      </p:sp>
      <p:sp>
        <p:nvSpPr>
          <p:cNvPr id="119" name="Google Shape;119;p8"/>
          <p:cNvSpPr txBox="1"/>
          <p:nvPr/>
        </p:nvSpPr>
        <p:spPr>
          <a:xfrm>
            <a:off x="228700" y="1355150"/>
            <a:ext cx="8522100" cy="347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But what is it really doing - what would a programmer say?</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What were the highlights of the code?</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i.e. What programming features did you spot?  Can you find at least 5?</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p:txBody>
      </p:sp>
      <p:pic>
        <p:nvPicPr>
          <p:cNvPr id="120" name="Google Shape;120;p8"/>
          <p:cNvPicPr preferRelativeResize="0"/>
          <p:nvPr/>
        </p:nvPicPr>
        <p:blipFill rotWithShape="1">
          <a:blip r:embed="rId3">
            <a:alphaModFix/>
          </a:blip>
          <a:srcRect b="0" l="0" r="0" t="0"/>
          <a:stretch/>
        </p:blipFill>
        <p:spPr>
          <a:xfrm>
            <a:off x="2652695" y="2156485"/>
            <a:ext cx="3509400" cy="215133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af31acb8cb_0_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26" name="Google Shape;126;gaf31acb8cb_0_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27" name="Google Shape;127;gaf31acb8cb_0_8"/>
          <p:cNvSpPr txBox="1"/>
          <p:nvPr>
            <p:ph idx="4294967295" type="subTitle"/>
          </p:nvPr>
        </p:nvSpPr>
        <p:spPr>
          <a:xfrm>
            <a:off x="146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434343"/>
                </a:solidFill>
                <a:latin typeface="Quicksand"/>
                <a:ea typeface="Quicksand"/>
                <a:cs typeface="Quicksand"/>
                <a:sym typeface="Quicksand"/>
              </a:rPr>
              <a:t>Activity 3 - slide 2 of 17</a:t>
            </a:r>
            <a:endParaRPr b="0" i="0" sz="1400" u="none" cap="none" strike="noStrike">
              <a:solidFill>
                <a:srgbClr val="434343"/>
              </a:solidFill>
              <a:latin typeface="Quicksand"/>
              <a:ea typeface="Quicksand"/>
              <a:cs typeface="Quicksand"/>
              <a:sym typeface="Quicksand"/>
            </a:endParaRPr>
          </a:p>
        </p:txBody>
      </p:sp>
      <p:pic>
        <p:nvPicPr>
          <p:cNvPr id="128" name="Google Shape;128;gaf31acb8cb_0_8"/>
          <p:cNvPicPr preferRelativeResize="0"/>
          <p:nvPr/>
        </p:nvPicPr>
        <p:blipFill rotWithShape="1">
          <a:blip r:embed="rId3">
            <a:alphaModFix/>
          </a:blip>
          <a:srcRect b="3943" l="27513" r="11884" t="19778"/>
          <a:stretch/>
        </p:blipFill>
        <p:spPr>
          <a:xfrm>
            <a:off x="6275738" y="1801288"/>
            <a:ext cx="2298374" cy="2121374"/>
          </a:xfrm>
          <a:prstGeom prst="rect">
            <a:avLst/>
          </a:prstGeom>
          <a:noFill/>
          <a:ln>
            <a:noFill/>
          </a:ln>
        </p:spPr>
      </p:pic>
      <p:pic>
        <p:nvPicPr>
          <p:cNvPr id="129" name="Google Shape;129;gaf31acb8cb_0_8"/>
          <p:cNvPicPr preferRelativeResize="0"/>
          <p:nvPr/>
        </p:nvPicPr>
        <p:blipFill rotWithShape="1">
          <a:blip r:embed="rId4">
            <a:alphaModFix/>
          </a:blip>
          <a:srcRect b="0" l="0" r="0" t="0"/>
          <a:stretch/>
        </p:blipFill>
        <p:spPr>
          <a:xfrm>
            <a:off x="3433675" y="1188025"/>
            <a:ext cx="2479068" cy="3756937"/>
          </a:xfrm>
          <a:prstGeom prst="rect">
            <a:avLst/>
          </a:prstGeom>
          <a:noFill/>
          <a:ln>
            <a:noFill/>
          </a:ln>
        </p:spPr>
      </p:pic>
      <p:cxnSp>
        <p:nvCxnSpPr>
          <p:cNvPr id="130" name="Google Shape;130;gaf31acb8cb_0_8"/>
          <p:cNvCxnSpPr/>
          <p:nvPr/>
        </p:nvCxnSpPr>
        <p:spPr>
          <a:xfrm>
            <a:off x="2721325" y="3846450"/>
            <a:ext cx="615600" cy="6600"/>
          </a:xfrm>
          <a:prstGeom prst="straightConnector1">
            <a:avLst/>
          </a:prstGeom>
          <a:noFill/>
          <a:ln cap="flat" cmpd="sng" w="9525">
            <a:solidFill>
              <a:schemeClr val="dk2"/>
            </a:solidFill>
            <a:prstDash val="solid"/>
            <a:round/>
            <a:headEnd len="sm" w="sm" type="none"/>
            <a:tailEnd len="sm" w="sm" type="none"/>
          </a:ln>
        </p:spPr>
      </p:cxnSp>
      <p:cxnSp>
        <p:nvCxnSpPr>
          <p:cNvPr id="131" name="Google Shape;131;gaf31acb8cb_0_8"/>
          <p:cNvCxnSpPr/>
          <p:nvPr/>
        </p:nvCxnSpPr>
        <p:spPr>
          <a:xfrm>
            <a:off x="2721325" y="3846450"/>
            <a:ext cx="468000" cy="6600"/>
          </a:xfrm>
          <a:prstGeom prst="straightConnector1">
            <a:avLst/>
          </a:prstGeom>
          <a:noFill/>
          <a:ln cap="flat" cmpd="sng" w="9525">
            <a:solidFill>
              <a:schemeClr val="dk2"/>
            </a:solidFill>
            <a:prstDash val="solid"/>
            <a:round/>
            <a:headEnd len="sm" w="sm" type="none"/>
            <a:tailEnd len="med" w="med" type="triangle"/>
          </a:ln>
        </p:spPr>
      </p:cxnSp>
      <p:cxnSp>
        <p:nvCxnSpPr>
          <p:cNvPr id="132" name="Google Shape;132;gaf31acb8cb_0_8"/>
          <p:cNvCxnSpPr/>
          <p:nvPr/>
        </p:nvCxnSpPr>
        <p:spPr>
          <a:xfrm>
            <a:off x="2636275" y="4350775"/>
            <a:ext cx="1769700" cy="1769700"/>
          </a:xfrm>
          <a:prstGeom prst="straightConnector1">
            <a:avLst/>
          </a:prstGeom>
          <a:noFill/>
          <a:ln cap="flat" cmpd="sng" w="9525">
            <a:solidFill>
              <a:schemeClr val="dk2"/>
            </a:solidFill>
            <a:prstDash val="solid"/>
            <a:round/>
            <a:headEnd len="sm" w="sm" type="none"/>
            <a:tailEnd len="med" w="med" type="triangl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38" name="Google Shape;138;p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9" name="Google Shape;139;p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3 of 17</a:t>
            </a:r>
            <a:endParaRPr b="0" i="0" sz="1400" u="none" cap="none" strike="noStrike">
              <a:solidFill>
                <a:srgbClr val="666666"/>
              </a:solidFill>
              <a:latin typeface="Quicksand"/>
              <a:ea typeface="Quicksand"/>
              <a:cs typeface="Quicksand"/>
              <a:sym typeface="Quicksand"/>
            </a:endParaRPr>
          </a:p>
        </p:txBody>
      </p:sp>
      <p:sp>
        <p:nvSpPr>
          <p:cNvPr id="140" name="Google Shape;140;p9"/>
          <p:cNvSpPr txBox="1"/>
          <p:nvPr/>
        </p:nvSpPr>
        <p:spPr>
          <a:xfrm>
            <a:off x="310900" y="1017725"/>
            <a:ext cx="83574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Programming features: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User defined functions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In-built functions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1" lang="en-GB" sz="2000" u="none" cap="none" strike="noStrike">
                <a:solidFill>
                  <a:srgbClr val="434343"/>
                </a:solidFill>
                <a:latin typeface="Arial"/>
                <a:ea typeface="Arial"/>
                <a:cs typeface="Arial"/>
                <a:sym typeface="Arial"/>
              </a:rPr>
              <a:t>For</a:t>
            </a:r>
            <a:r>
              <a:rPr b="0" i="0" lang="en-GB" sz="2000" u="none" cap="none" strike="noStrike">
                <a:solidFill>
                  <a:srgbClr val="434343"/>
                </a:solidFill>
                <a:latin typeface="Arial"/>
                <a:ea typeface="Arial"/>
                <a:cs typeface="Arial"/>
                <a:sym typeface="Arial"/>
              </a:rPr>
              <a:t> loop (with range)</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1" lang="en-GB" sz="2000" u="none" cap="none" strike="noStrike">
                <a:solidFill>
                  <a:srgbClr val="434343"/>
                </a:solidFill>
                <a:latin typeface="Arial"/>
                <a:ea typeface="Arial"/>
                <a:cs typeface="Arial"/>
                <a:sym typeface="Arial"/>
              </a:rPr>
              <a:t>While</a:t>
            </a:r>
            <a:r>
              <a:rPr b="0" i="0" lang="en-GB" sz="2000" u="none" cap="none" strike="noStrike">
                <a:solidFill>
                  <a:srgbClr val="434343"/>
                </a:solidFill>
                <a:latin typeface="Arial"/>
                <a:ea typeface="Arial"/>
                <a:cs typeface="Arial"/>
                <a:sym typeface="Arial"/>
              </a:rPr>
              <a:t> loop</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Arial"/>
                <a:ea typeface="Arial"/>
                <a:cs typeface="Arial"/>
                <a:sym typeface="Arial"/>
              </a:rPr>
              <a:t>Let’s looks more closely at the functions:</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Arial"/>
                <a:ea typeface="Arial"/>
                <a:cs typeface="Arial"/>
                <a:sym typeface="Arial"/>
              </a:rPr>
              <a:t>i.e. What programming features did  you spot?</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pic>
        <p:nvPicPr>
          <p:cNvPr id="141" name="Google Shape;141;p9"/>
          <p:cNvPicPr preferRelativeResize="0"/>
          <p:nvPr/>
        </p:nvPicPr>
        <p:blipFill rotWithShape="1">
          <a:blip r:embed="rId3">
            <a:alphaModFix/>
          </a:blip>
          <a:srcRect b="0" l="0" r="0" t="0"/>
          <a:stretch/>
        </p:blipFill>
        <p:spPr>
          <a:xfrm>
            <a:off x="5758726" y="1926225"/>
            <a:ext cx="2909725" cy="30329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a5e087ef53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47" name="Google Shape;147;ga5e087ef5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48" name="Google Shape;148;ga5e087ef5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4 of 17</a:t>
            </a:r>
            <a:endParaRPr b="0" i="0" sz="1400" u="none" cap="none" strike="noStrike">
              <a:solidFill>
                <a:srgbClr val="666666"/>
              </a:solidFill>
              <a:latin typeface="Quicksand"/>
              <a:ea typeface="Quicksand"/>
              <a:cs typeface="Quicksand"/>
              <a:sym typeface="Quicksand"/>
            </a:endParaRPr>
          </a:p>
        </p:txBody>
      </p:sp>
      <p:sp>
        <p:nvSpPr>
          <p:cNvPr id="149" name="Google Shape;149;ga5e087ef53_0_0"/>
          <p:cNvSpPr txBox="1"/>
          <p:nvPr/>
        </p:nvSpPr>
        <p:spPr>
          <a:xfrm>
            <a:off x="310900" y="1017725"/>
            <a:ext cx="77085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Starting the micro:bit program</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from microbit import * 	 </a:t>
            </a:r>
            <a:endParaRPr b="0" i="0" sz="185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50"/>
              <a:buFont typeface="Arial"/>
              <a:buNone/>
            </a:pPr>
            <a:r>
              <a:t/>
            </a:r>
            <a:endParaRPr b="0" i="0" sz="185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4482"/>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imports the micro:bit module to give you access to all the hardware that is built-in into your board</a:t>
            </a:r>
            <a:endParaRPr b="0" i="0" sz="1800" u="none" cap="none" strike="noStrike">
              <a:solidFill>
                <a:srgbClr val="000000"/>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p:txBody>
      </p:sp>
      <p:pic>
        <p:nvPicPr>
          <p:cNvPr id="150" name="Google Shape;150;ga5e087ef53_0_0"/>
          <p:cNvPicPr preferRelativeResize="0"/>
          <p:nvPr/>
        </p:nvPicPr>
        <p:blipFill rotWithShape="1">
          <a:blip r:embed="rId3">
            <a:alphaModFix/>
          </a:blip>
          <a:srcRect b="0" l="0" r="0" t="0"/>
          <a:stretch/>
        </p:blipFill>
        <p:spPr>
          <a:xfrm>
            <a:off x="5758726" y="797975"/>
            <a:ext cx="2909725" cy="3032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0" st="0"/>
                                            </p:txEl>
                                          </p:spTgt>
                                        </p:tgtEl>
                                        <p:attrNameLst>
                                          <p:attrName>style.visibility</p:attrName>
                                        </p:attrNameLst>
                                      </p:cBhvr>
                                      <p:to>
                                        <p:strVal val="visible"/>
                                      </p:to>
                                    </p:set>
                                    <p:animEffect filter="fade" transition="in">
                                      <p:cBhvr>
                                        <p:cTn dur="1000"/>
                                        <p:tgtEl>
                                          <p:spTgt spid="1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1" st="1"/>
                                            </p:txEl>
                                          </p:spTgt>
                                        </p:tgtEl>
                                        <p:attrNameLst>
                                          <p:attrName>style.visibility</p:attrName>
                                        </p:attrNameLst>
                                      </p:cBhvr>
                                      <p:to>
                                        <p:strVal val="visible"/>
                                      </p:to>
                                    </p:set>
                                    <p:animEffect filter="fade" transition="in">
                                      <p:cBhvr>
                                        <p:cTn dur="1000"/>
                                        <p:tgtEl>
                                          <p:spTgt spid="1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2" st="2"/>
                                            </p:txEl>
                                          </p:spTgt>
                                        </p:tgtEl>
                                        <p:attrNameLst>
                                          <p:attrName>style.visibility</p:attrName>
                                        </p:attrNameLst>
                                      </p:cBhvr>
                                      <p:to>
                                        <p:strVal val="visible"/>
                                      </p:to>
                                    </p:set>
                                    <p:animEffect filter="fade" transition="in">
                                      <p:cBhvr>
                                        <p:cTn dur="1000"/>
                                        <p:tgtEl>
                                          <p:spTgt spid="1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3" st="3"/>
                                            </p:txEl>
                                          </p:spTgt>
                                        </p:tgtEl>
                                        <p:attrNameLst>
                                          <p:attrName>style.visibility</p:attrName>
                                        </p:attrNameLst>
                                      </p:cBhvr>
                                      <p:to>
                                        <p:strVal val="visible"/>
                                      </p:to>
                                    </p:set>
                                    <p:animEffect filter="fade" transition="in">
                                      <p:cBhvr>
                                        <p:cTn dur="1000"/>
                                        <p:tgtEl>
                                          <p:spTgt spid="1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4" st="4"/>
                                            </p:txEl>
                                          </p:spTgt>
                                        </p:tgtEl>
                                        <p:attrNameLst>
                                          <p:attrName>style.visibility</p:attrName>
                                        </p:attrNameLst>
                                      </p:cBhvr>
                                      <p:to>
                                        <p:strVal val="visible"/>
                                      </p:to>
                                    </p:set>
                                    <p:animEffect filter="fade" transition="in">
                                      <p:cBhvr>
                                        <p:cTn dur="1000"/>
                                        <p:tgtEl>
                                          <p:spTgt spid="1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5" st="5"/>
                                            </p:txEl>
                                          </p:spTgt>
                                        </p:tgtEl>
                                        <p:attrNameLst>
                                          <p:attrName>style.visibility</p:attrName>
                                        </p:attrNameLst>
                                      </p:cBhvr>
                                      <p:to>
                                        <p:strVal val="visible"/>
                                      </p:to>
                                    </p:set>
                                    <p:animEffect filter="fade" transition="in">
                                      <p:cBhvr>
                                        <p:cTn dur="1000"/>
                                        <p:tgtEl>
                                          <p:spTgt spid="1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6" st="6"/>
                                            </p:txEl>
                                          </p:spTgt>
                                        </p:tgtEl>
                                        <p:attrNameLst>
                                          <p:attrName>style.visibility</p:attrName>
                                        </p:attrNameLst>
                                      </p:cBhvr>
                                      <p:to>
                                        <p:strVal val="visible"/>
                                      </p:to>
                                    </p:set>
                                    <p:animEffect filter="fade" transition="in">
                                      <p:cBhvr>
                                        <p:cTn dur="1000"/>
                                        <p:tgtEl>
                                          <p:spTgt spid="14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7" st="7"/>
                                            </p:txEl>
                                          </p:spTgt>
                                        </p:tgtEl>
                                        <p:attrNameLst>
                                          <p:attrName>style.visibility</p:attrName>
                                        </p:attrNameLst>
                                      </p:cBhvr>
                                      <p:to>
                                        <p:strVal val="visible"/>
                                      </p:to>
                                    </p:set>
                                    <p:animEffect filter="fade" transition="in">
                                      <p:cBhvr>
                                        <p:cTn dur="1000"/>
                                        <p:tgtEl>
                                          <p:spTgt spid="14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8" st="8"/>
                                            </p:txEl>
                                          </p:spTgt>
                                        </p:tgtEl>
                                        <p:attrNameLst>
                                          <p:attrName>style.visibility</p:attrName>
                                        </p:attrNameLst>
                                      </p:cBhvr>
                                      <p:to>
                                        <p:strVal val="visible"/>
                                      </p:to>
                                    </p:set>
                                    <p:animEffect filter="fade" transition="in">
                                      <p:cBhvr>
                                        <p:cTn dur="1000"/>
                                        <p:tgtEl>
                                          <p:spTgt spid="149">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56" name="Google Shape;156;p1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57" name="Google Shape;157;p1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5 of 17</a:t>
            </a:r>
            <a:endParaRPr b="0" i="0" sz="1400" u="none" cap="none" strike="noStrike">
              <a:solidFill>
                <a:srgbClr val="666666"/>
              </a:solidFill>
              <a:latin typeface="Quicksand"/>
              <a:ea typeface="Quicksand"/>
              <a:cs typeface="Quicksand"/>
              <a:sym typeface="Quicksand"/>
            </a:endParaRPr>
          </a:p>
        </p:txBody>
      </p:sp>
      <p:sp>
        <p:nvSpPr>
          <p:cNvPr id="158" name="Google Shape;158;p13"/>
          <p:cNvSpPr txBox="1"/>
          <p:nvPr/>
        </p:nvSpPr>
        <p:spPr>
          <a:xfrm>
            <a:off x="310900" y="1017725"/>
            <a:ext cx="77085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A user-defined function</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def bargraph(a): 	</a:t>
            </a:r>
            <a:r>
              <a:rPr b="0" i="0" lang="en-GB" sz="1800" u="none" cap="none" strike="noStrike">
                <a:solidFill>
                  <a:srgbClr val="000000"/>
                </a:solidFill>
                <a:latin typeface="Comfortaa"/>
                <a:ea typeface="Comfortaa"/>
                <a:cs typeface="Comfortaa"/>
                <a:sym typeface="Comfortaa"/>
              </a:rPr>
              <a:t> </a:t>
            </a:r>
            <a:endParaRPr b="0" i="0" sz="1850" u="none" cap="none" strike="noStrike">
              <a:solidFill>
                <a:srgbClr val="000000"/>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50"/>
              <a:buFont typeface="Arial"/>
              <a:buNone/>
            </a:pPr>
            <a:r>
              <a:t/>
            </a:r>
            <a:endParaRPr b="0" i="0" sz="185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0" i="0" lang="en-GB" sz="2000" u="none" cap="none" strike="noStrike">
                <a:solidFill>
                  <a:srgbClr val="FF00FF"/>
                </a:solidFill>
                <a:latin typeface="Arial"/>
                <a:ea typeface="Arial"/>
                <a:cs typeface="Arial"/>
                <a:sym typeface="Arial"/>
              </a:rPr>
              <a:t>defines a micro:bit function called bargraph () passing parameter ‘a’ - a number between 0 and 4</a:t>
            </a:r>
            <a:endParaRPr b="1" i="0" sz="2000" u="none" cap="none" strike="noStrike">
              <a:solidFill>
                <a:srgbClr val="666666"/>
              </a:solidFill>
              <a:latin typeface="Arial"/>
              <a:ea typeface="Arial"/>
              <a:cs typeface="Arial"/>
              <a:sym typeface="Arial"/>
            </a:endParaRPr>
          </a:p>
        </p:txBody>
      </p:sp>
      <p:pic>
        <p:nvPicPr>
          <p:cNvPr id="159" name="Google Shape;159;p13"/>
          <p:cNvPicPr preferRelativeResize="0"/>
          <p:nvPr/>
        </p:nvPicPr>
        <p:blipFill rotWithShape="1">
          <a:blip r:embed="rId3">
            <a:alphaModFix/>
          </a:blip>
          <a:srcRect b="0" l="0" r="0" t="0"/>
          <a:stretch/>
        </p:blipFill>
        <p:spPr>
          <a:xfrm>
            <a:off x="5758726" y="797975"/>
            <a:ext cx="2909725" cy="3032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0" st="0"/>
                                            </p:txEl>
                                          </p:spTgt>
                                        </p:tgtEl>
                                        <p:attrNameLst>
                                          <p:attrName>style.visibility</p:attrName>
                                        </p:attrNameLst>
                                      </p:cBhvr>
                                      <p:to>
                                        <p:strVal val="visible"/>
                                      </p:to>
                                    </p:set>
                                    <p:animEffect filter="fade" transition="in">
                                      <p:cBhvr>
                                        <p:cTn dur="1000"/>
                                        <p:tgtEl>
                                          <p:spTgt spid="1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1" st="1"/>
                                            </p:txEl>
                                          </p:spTgt>
                                        </p:tgtEl>
                                        <p:attrNameLst>
                                          <p:attrName>style.visibility</p:attrName>
                                        </p:attrNameLst>
                                      </p:cBhvr>
                                      <p:to>
                                        <p:strVal val="visible"/>
                                      </p:to>
                                    </p:set>
                                    <p:animEffect filter="fade" transition="in">
                                      <p:cBhvr>
                                        <p:cTn dur="1000"/>
                                        <p:tgtEl>
                                          <p:spTgt spid="15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2" st="2"/>
                                            </p:txEl>
                                          </p:spTgt>
                                        </p:tgtEl>
                                        <p:attrNameLst>
                                          <p:attrName>style.visibility</p:attrName>
                                        </p:attrNameLst>
                                      </p:cBhvr>
                                      <p:to>
                                        <p:strVal val="visible"/>
                                      </p:to>
                                    </p:set>
                                    <p:animEffect filter="fade" transition="in">
                                      <p:cBhvr>
                                        <p:cTn dur="1000"/>
                                        <p:tgtEl>
                                          <p:spTgt spid="15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3" st="3"/>
                                            </p:txEl>
                                          </p:spTgt>
                                        </p:tgtEl>
                                        <p:attrNameLst>
                                          <p:attrName>style.visibility</p:attrName>
                                        </p:attrNameLst>
                                      </p:cBhvr>
                                      <p:to>
                                        <p:strVal val="visible"/>
                                      </p:to>
                                    </p:set>
                                    <p:animEffect filter="fade" transition="in">
                                      <p:cBhvr>
                                        <p:cTn dur="1000"/>
                                        <p:tgtEl>
                                          <p:spTgt spid="15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4" st="4"/>
                                            </p:txEl>
                                          </p:spTgt>
                                        </p:tgtEl>
                                        <p:attrNameLst>
                                          <p:attrName>style.visibility</p:attrName>
                                        </p:attrNameLst>
                                      </p:cBhvr>
                                      <p:to>
                                        <p:strVal val="visible"/>
                                      </p:to>
                                    </p:set>
                                    <p:animEffect filter="fade" transition="in">
                                      <p:cBhvr>
                                        <p:cTn dur="1000"/>
                                        <p:tgtEl>
                                          <p:spTgt spid="15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5" st="5"/>
                                            </p:txEl>
                                          </p:spTgt>
                                        </p:tgtEl>
                                        <p:attrNameLst>
                                          <p:attrName>style.visibility</p:attrName>
                                        </p:attrNameLst>
                                      </p:cBhvr>
                                      <p:to>
                                        <p:strVal val="visible"/>
                                      </p:to>
                                    </p:set>
                                    <p:animEffect filter="fade" transition="in">
                                      <p:cBhvr>
                                        <p:cTn dur="1000"/>
                                        <p:tgtEl>
                                          <p:spTgt spid="15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6" st="6"/>
                                            </p:txEl>
                                          </p:spTgt>
                                        </p:tgtEl>
                                        <p:attrNameLst>
                                          <p:attrName>style.visibility</p:attrName>
                                        </p:attrNameLst>
                                      </p:cBhvr>
                                      <p:to>
                                        <p:strVal val="visible"/>
                                      </p:to>
                                    </p:set>
                                    <p:animEffect filter="fade" transition="in">
                                      <p:cBhvr>
                                        <p:cTn dur="1000"/>
                                        <p:tgtEl>
                                          <p:spTgt spid="15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7" st="7"/>
                                            </p:txEl>
                                          </p:spTgt>
                                        </p:tgtEl>
                                        <p:attrNameLst>
                                          <p:attrName>style.visibility</p:attrName>
                                        </p:attrNameLst>
                                      </p:cBhvr>
                                      <p:to>
                                        <p:strVal val="visible"/>
                                      </p:to>
                                    </p:set>
                                    <p:animEffect filter="fade" transition="in">
                                      <p:cBhvr>
                                        <p:cTn dur="1000"/>
                                        <p:tgtEl>
                                          <p:spTgt spid="158">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4"/>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65" name="Google Shape;165;p1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66" name="Google Shape;166;p1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6 of 17</a:t>
            </a:r>
            <a:endParaRPr b="0" i="0" sz="1400" u="none" cap="none" strike="noStrike">
              <a:solidFill>
                <a:srgbClr val="666666"/>
              </a:solidFill>
              <a:latin typeface="Quicksand"/>
              <a:ea typeface="Quicksand"/>
              <a:cs typeface="Quicksand"/>
              <a:sym typeface="Quicksand"/>
            </a:endParaRPr>
          </a:p>
        </p:txBody>
      </p:sp>
      <p:sp>
        <p:nvSpPr>
          <p:cNvPr id="167" name="Google Shape;167;p14"/>
          <p:cNvSpPr txBox="1"/>
          <p:nvPr/>
        </p:nvSpPr>
        <p:spPr>
          <a:xfrm>
            <a:off x="310900" y="1017725"/>
            <a:ext cx="8187900" cy="3904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434343"/>
                </a:solidFill>
                <a:latin typeface="Arial"/>
                <a:ea typeface="Arial"/>
                <a:cs typeface="Arial"/>
                <a:sym typeface="Arial"/>
              </a:rPr>
              <a:t>This is the contents of the bargraph(a) function</a:t>
            </a:r>
            <a:endParaRPr b="1" i="0" sz="20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434343"/>
                </a:solidFill>
                <a:latin typeface="Arial"/>
                <a:ea typeface="Arial"/>
                <a:cs typeface="Arial"/>
                <a:sym typeface="Arial"/>
              </a:rPr>
              <a:t>    </a:t>
            </a:r>
            <a:endParaRPr b="1" i="0" sz="2000" u="none" cap="none" strike="noStrike">
              <a:solidFill>
                <a:srgbClr val="434343"/>
              </a:solidFill>
              <a:latin typeface="Arial"/>
              <a:ea typeface="Arial"/>
              <a:cs typeface="Arial"/>
              <a:sym typeface="Arial"/>
            </a:endParaRPr>
          </a:p>
          <a:p>
            <a:pPr indent="0" lvl="0" marL="0" marR="0" rtl="0" algn="l">
              <a:lnSpc>
                <a:spcPct val="142857"/>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display.clear()</a:t>
            </a:r>
            <a:endParaRPr b="0" i="0" sz="1800" u="none" cap="none" strike="noStrike">
              <a:solidFill>
                <a:srgbClr val="434343"/>
              </a:solidFill>
              <a:highlight>
                <a:srgbClr val="FFFFFF"/>
              </a:highlight>
              <a:latin typeface="Comfortaa"/>
              <a:ea typeface="Comfortaa"/>
              <a:cs typeface="Comfortaa"/>
              <a:sym typeface="Comfortaa"/>
            </a:endParaRPr>
          </a:p>
          <a:p>
            <a:pPr indent="0" lvl="0" marL="0" marR="0" rtl="0" algn="l">
              <a:lnSpc>
                <a:spcPct val="142857"/>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for y in range(0, 5):</a:t>
            </a:r>
            <a:endParaRPr b="0" i="0" sz="1800" u="none" cap="none" strike="noStrike">
              <a:solidFill>
                <a:srgbClr val="434343"/>
              </a:solidFill>
              <a:latin typeface="Comfortaa"/>
              <a:ea typeface="Comfortaa"/>
              <a:cs typeface="Comfortaa"/>
              <a:sym typeface="Comfortaa"/>
            </a:endParaRPr>
          </a:p>
          <a:p>
            <a:pPr indent="0" lvl="0" marL="0" marR="0" rtl="0" algn="l">
              <a:lnSpc>
                <a:spcPct val="142857"/>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if a &gt; y:</a:t>
            </a:r>
            <a:endParaRPr b="0" i="0" sz="1800" u="none" cap="none" strike="noStrike">
              <a:solidFill>
                <a:srgbClr val="434343"/>
              </a:solidFill>
              <a:latin typeface="Comfortaa"/>
              <a:ea typeface="Comfortaa"/>
              <a:cs typeface="Comfortaa"/>
              <a:sym typeface="Comfortaa"/>
            </a:endParaRPr>
          </a:p>
          <a:p>
            <a:pPr indent="0" lvl="0" marL="0" marR="0" rtl="0" algn="l">
              <a:lnSpc>
                <a:spcPct val="142857"/>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for x in range(0, 5):</a:t>
            </a:r>
            <a:endParaRPr b="0" i="0" sz="1800" u="none" cap="none" strike="noStrike">
              <a:solidFill>
                <a:srgbClr val="434343"/>
              </a:solidFill>
              <a:latin typeface="Comfortaa"/>
              <a:ea typeface="Comfortaa"/>
              <a:cs typeface="Comfortaa"/>
              <a:sym typeface="Comfortaa"/>
            </a:endParaRPr>
          </a:p>
          <a:p>
            <a:pPr indent="0" lvl="0" marL="0" marR="0" rtl="0" algn="l">
              <a:lnSpc>
                <a:spcPct val="142857"/>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display.set_pixel(x, 4-y, 9)</a:t>
            </a:r>
            <a:endParaRPr b="0" i="0" sz="1800" u="none" cap="none" strike="noStrike">
              <a:solidFill>
                <a:srgbClr val="434343"/>
              </a:solidFill>
              <a:highlight>
                <a:srgbClr val="FFFFFF"/>
              </a:highlight>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1" i="0" sz="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434343"/>
                </a:solidFill>
                <a:latin typeface="Arial"/>
                <a:ea typeface="Arial"/>
                <a:cs typeface="Arial"/>
                <a:sym typeface="Arial"/>
              </a:rPr>
              <a:t>Let’s investigate it line by line...it has three inbuilt functions within a user defined function...so it is pretty interesting.</a:t>
            </a:r>
            <a:endParaRPr b="1" i="0" sz="20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434343"/>
              </a:solidFill>
              <a:latin typeface="Arial"/>
              <a:ea typeface="Arial"/>
              <a:cs typeface="Arial"/>
              <a:sym typeface="Arial"/>
            </a:endParaRPr>
          </a:p>
        </p:txBody>
      </p:sp>
      <p:pic>
        <p:nvPicPr>
          <p:cNvPr id="168" name="Google Shape;168;p14"/>
          <p:cNvPicPr preferRelativeResize="0"/>
          <p:nvPr/>
        </p:nvPicPr>
        <p:blipFill rotWithShape="1">
          <a:blip r:embed="rId3">
            <a:alphaModFix/>
          </a:blip>
          <a:srcRect b="0" l="0" r="0" t="0"/>
          <a:stretch/>
        </p:blipFill>
        <p:spPr>
          <a:xfrm>
            <a:off x="6535700" y="711275"/>
            <a:ext cx="2552849" cy="26609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0" st="0"/>
                                            </p:txEl>
                                          </p:spTgt>
                                        </p:tgtEl>
                                        <p:attrNameLst>
                                          <p:attrName>style.visibility</p:attrName>
                                        </p:attrNameLst>
                                      </p:cBhvr>
                                      <p:to>
                                        <p:strVal val="visible"/>
                                      </p:to>
                                    </p:set>
                                    <p:animEffect filter="fade" transition="in">
                                      <p:cBhvr>
                                        <p:cTn dur="1000"/>
                                        <p:tgtEl>
                                          <p:spTgt spid="16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1" st="1"/>
                                            </p:txEl>
                                          </p:spTgt>
                                        </p:tgtEl>
                                        <p:attrNameLst>
                                          <p:attrName>style.visibility</p:attrName>
                                        </p:attrNameLst>
                                      </p:cBhvr>
                                      <p:to>
                                        <p:strVal val="visible"/>
                                      </p:to>
                                    </p:set>
                                    <p:animEffect filter="fade" transition="in">
                                      <p:cBhvr>
                                        <p:cTn dur="1000"/>
                                        <p:tgtEl>
                                          <p:spTgt spid="16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2" st="2"/>
                                            </p:txEl>
                                          </p:spTgt>
                                        </p:tgtEl>
                                        <p:attrNameLst>
                                          <p:attrName>style.visibility</p:attrName>
                                        </p:attrNameLst>
                                      </p:cBhvr>
                                      <p:to>
                                        <p:strVal val="visible"/>
                                      </p:to>
                                    </p:set>
                                    <p:animEffect filter="fade" transition="in">
                                      <p:cBhvr>
                                        <p:cTn dur="1000"/>
                                        <p:tgtEl>
                                          <p:spTgt spid="16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3" st="3"/>
                                            </p:txEl>
                                          </p:spTgt>
                                        </p:tgtEl>
                                        <p:attrNameLst>
                                          <p:attrName>style.visibility</p:attrName>
                                        </p:attrNameLst>
                                      </p:cBhvr>
                                      <p:to>
                                        <p:strVal val="visible"/>
                                      </p:to>
                                    </p:set>
                                    <p:animEffect filter="fade" transition="in">
                                      <p:cBhvr>
                                        <p:cTn dur="1000"/>
                                        <p:tgtEl>
                                          <p:spTgt spid="16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4" st="4"/>
                                            </p:txEl>
                                          </p:spTgt>
                                        </p:tgtEl>
                                        <p:attrNameLst>
                                          <p:attrName>style.visibility</p:attrName>
                                        </p:attrNameLst>
                                      </p:cBhvr>
                                      <p:to>
                                        <p:strVal val="visible"/>
                                      </p:to>
                                    </p:set>
                                    <p:animEffect filter="fade" transition="in">
                                      <p:cBhvr>
                                        <p:cTn dur="1000"/>
                                        <p:tgtEl>
                                          <p:spTgt spid="16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5" st="5"/>
                                            </p:txEl>
                                          </p:spTgt>
                                        </p:tgtEl>
                                        <p:attrNameLst>
                                          <p:attrName>style.visibility</p:attrName>
                                        </p:attrNameLst>
                                      </p:cBhvr>
                                      <p:to>
                                        <p:strVal val="visible"/>
                                      </p:to>
                                    </p:set>
                                    <p:animEffect filter="fade" transition="in">
                                      <p:cBhvr>
                                        <p:cTn dur="1000"/>
                                        <p:tgtEl>
                                          <p:spTgt spid="16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6" st="6"/>
                                            </p:txEl>
                                          </p:spTgt>
                                        </p:tgtEl>
                                        <p:attrNameLst>
                                          <p:attrName>style.visibility</p:attrName>
                                        </p:attrNameLst>
                                      </p:cBhvr>
                                      <p:to>
                                        <p:strVal val="visible"/>
                                      </p:to>
                                    </p:set>
                                    <p:animEffect filter="fade" transition="in">
                                      <p:cBhvr>
                                        <p:cTn dur="1000"/>
                                        <p:tgtEl>
                                          <p:spTgt spid="167">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7" st="7"/>
                                            </p:txEl>
                                          </p:spTgt>
                                        </p:tgtEl>
                                        <p:attrNameLst>
                                          <p:attrName>style.visibility</p:attrName>
                                        </p:attrNameLst>
                                      </p:cBhvr>
                                      <p:to>
                                        <p:strVal val="visible"/>
                                      </p:to>
                                    </p:set>
                                    <p:animEffect filter="fade" transition="in">
                                      <p:cBhvr>
                                        <p:cTn dur="1000"/>
                                        <p:tgtEl>
                                          <p:spTgt spid="167">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8" st="8"/>
                                            </p:txEl>
                                          </p:spTgt>
                                        </p:tgtEl>
                                        <p:attrNameLst>
                                          <p:attrName>style.visibility</p:attrName>
                                        </p:attrNameLst>
                                      </p:cBhvr>
                                      <p:to>
                                        <p:strVal val="visible"/>
                                      </p:to>
                                    </p:set>
                                    <p:animEffect filter="fade" transition="in">
                                      <p:cBhvr>
                                        <p:cTn dur="1000"/>
                                        <p:tgtEl>
                                          <p:spTgt spid="167">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xEl>
                                              <p:pRg end="9" st="9"/>
                                            </p:txEl>
                                          </p:spTgt>
                                        </p:tgtEl>
                                        <p:attrNameLst>
                                          <p:attrName>style.visibility</p:attrName>
                                        </p:attrNameLst>
                                      </p:cBhvr>
                                      <p:to>
                                        <p:strVal val="visible"/>
                                      </p:to>
                                    </p:set>
                                    <p:animEffect filter="fade" transition="in">
                                      <p:cBhvr>
                                        <p:cTn dur="1000"/>
                                        <p:tgtEl>
                                          <p:spTgt spid="167">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5"/>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74" name="Google Shape;174;p1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5" name="Google Shape;175;p1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7 of 17</a:t>
            </a:r>
            <a:endParaRPr b="0" i="0" sz="1400" u="none" cap="none" strike="noStrike">
              <a:solidFill>
                <a:srgbClr val="666666"/>
              </a:solidFill>
              <a:latin typeface="Quicksand"/>
              <a:ea typeface="Quicksand"/>
              <a:cs typeface="Quicksand"/>
              <a:sym typeface="Quicksand"/>
            </a:endParaRPr>
          </a:p>
        </p:txBody>
      </p:sp>
      <p:sp>
        <p:nvSpPr>
          <p:cNvPr id="176" name="Google Shape;176;p15"/>
          <p:cNvSpPr txBox="1"/>
          <p:nvPr/>
        </p:nvSpPr>
        <p:spPr>
          <a:xfrm>
            <a:off x="310900" y="1017725"/>
            <a:ext cx="8522100" cy="36096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What does this line do?</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display.clear()</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FF00FF"/>
                </a:solidFill>
                <a:latin typeface="Arial"/>
                <a:ea typeface="Arial"/>
                <a:cs typeface="Arial"/>
                <a:sym typeface="Arial"/>
              </a:rPr>
              <a:t>It calls the in-built function display.clear() which sets the brightness of all of the LEDs to 0, i.e. off.  It clears the LED display screen</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FF00FF"/>
                </a:solidFill>
                <a:latin typeface="Arial"/>
                <a:ea typeface="Arial"/>
                <a:cs typeface="Arial"/>
                <a:sym typeface="Arial"/>
              </a:rPr>
              <a:t>To call a function you just type in its name with brackets e.g. my_function()</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666666"/>
              </a:solidFill>
              <a:latin typeface="Arial"/>
              <a:ea typeface="Arial"/>
              <a:cs typeface="Arial"/>
              <a:sym typeface="Arial"/>
            </a:endParaRPr>
          </a:p>
        </p:txBody>
      </p:sp>
      <p:pic>
        <p:nvPicPr>
          <p:cNvPr id="177" name="Google Shape;177;p15"/>
          <p:cNvPicPr preferRelativeResize="0"/>
          <p:nvPr/>
        </p:nvPicPr>
        <p:blipFill rotWithShape="1">
          <a:blip r:embed="rId3">
            <a:alphaModFix/>
          </a:blip>
          <a:srcRect b="0" l="0" r="0" t="0"/>
          <a:stretch/>
        </p:blipFill>
        <p:spPr>
          <a:xfrm>
            <a:off x="6830250" y="762726"/>
            <a:ext cx="2002850" cy="20876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0" st="0"/>
                                            </p:txEl>
                                          </p:spTgt>
                                        </p:tgtEl>
                                        <p:attrNameLst>
                                          <p:attrName>style.visibility</p:attrName>
                                        </p:attrNameLst>
                                      </p:cBhvr>
                                      <p:to>
                                        <p:strVal val="visible"/>
                                      </p:to>
                                    </p:set>
                                    <p:animEffect filter="fade" transition="in">
                                      <p:cBhvr>
                                        <p:cTn dur="1000"/>
                                        <p:tgtEl>
                                          <p:spTgt spid="17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1" st="1"/>
                                            </p:txEl>
                                          </p:spTgt>
                                        </p:tgtEl>
                                        <p:attrNameLst>
                                          <p:attrName>style.visibility</p:attrName>
                                        </p:attrNameLst>
                                      </p:cBhvr>
                                      <p:to>
                                        <p:strVal val="visible"/>
                                      </p:to>
                                    </p:set>
                                    <p:animEffect filter="fade" transition="in">
                                      <p:cBhvr>
                                        <p:cTn dur="1000"/>
                                        <p:tgtEl>
                                          <p:spTgt spid="17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2" st="2"/>
                                            </p:txEl>
                                          </p:spTgt>
                                        </p:tgtEl>
                                        <p:attrNameLst>
                                          <p:attrName>style.visibility</p:attrName>
                                        </p:attrNameLst>
                                      </p:cBhvr>
                                      <p:to>
                                        <p:strVal val="visible"/>
                                      </p:to>
                                    </p:set>
                                    <p:animEffect filter="fade" transition="in">
                                      <p:cBhvr>
                                        <p:cTn dur="1000"/>
                                        <p:tgtEl>
                                          <p:spTgt spid="17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3" st="3"/>
                                            </p:txEl>
                                          </p:spTgt>
                                        </p:tgtEl>
                                        <p:attrNameLst>
                                          <p:attrName>style.visibility</p:attrName>
                                        </p:attrNameLst>
                                      </p:cBhvr>
                                      <p:to>
                                        <p:strVal val="visible"/>
                                      </p:to>
                                    </p:set>
                                    <p:animEffect filter="fade" transition="in">
                                      <p:cBhvr>
                                        <p:cTn dur="1000"/>
                                        <p:tgtEl>
                                          <p:spTgt spid="17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4" st="4"/>
                                            </p:txEl>
                                          </p:spTgt>
                                        </p:tgtEl>
                                        <p:attrNameLst>
                                          <p:attrName>style.visibility</p:attrName>
                                        </p:attrNameLst>
                                      </p:cBhvr>
                                      <p:to>
                                        <p:strVal val="visible"/>
                                      </p:to>
                                    </p:set>
                                    <p:animEffect filter="fade" transition="in">
                                      <p:cBhvr>
                                        <p:cTn dur="1000"/>
                                        <p:tgtEl>
                                          <p:spTgt spid="17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5" st="5"/>
                                            </p:txEl>
                                          </p:spTgt>
                                        </p:tgtEl>
                                        <p:attrNameLst>
                                          <p:attrName>style.visibility</p:attrName>
                                        </p:attrNameLst>
                                      </p:cBhvr>
                                      <p:to>
                                        <p:strVal val="visible"/>
                                      </p:to>
                                    </p:set>
                                    <p:animEffect filter="fade" transition="in">
                                      <p:cBhvr>
                                        <p:cTn dur="1000"/>
                                        <p:tgtEl>
                                          <p:spTgt spid="17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6" st="6"/>
                                            </p:txEl>
                                          </p:spTgt>
                                        </p:tgtEl>
                                        <p:attrNameLst>
                                          <p:attrName>style.visibility</p:attrName>
                                        </p:attrNameLst>
                                      </p:cBhvr>
                                      <p:to>
                                        <p:strVal val="visible"/>
                                      </p:to>
                                    </p:set>
                                    <p:animEffect filter="fade" transition="in">
                                      <p:cBhvr>
                                        <p:cTn dur="1000"/>
                                        <p:tgtEl>
                                          <p:spTgt spid="17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7" st="7"/>
                                            </p:txEl>
                                          </p:spTgt>
                                        </p:tgtEl>
                                        <p:attrNameLst>
                                          <p:attrName>style.visibility</p:attrName>
                                        </p:attrNameLst>
                                      </p:cBhvr>
                                      <p:to>
                                        <p:strVal val="visible"/>
                                      </p:to>
                                    </p:set>
                                    <p:animEffect filter="fade" transition="in">
                                      <p:cBhvr>
                                        <p:cTn dur="1000"/>
                                        <p:tgtEl>
                                          <p:spTgt spid="176">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8" st="8"/>
                                            </p:txEl>
                                          </p:spTgt>
                                        </p:tgtEl>
                                        <p:attrNameLst>
                                          <p:attrName>style.visibility</p:attrName>
                                        </p:attrNameLst>
                                      </p:cBhvr>
                                      <p:to>
                                        <p:strVal val="visible"/>
                                      </p:to>
                                    </p:set>
                                    <p:animEffect filter="fade" transition="in">
                                      <p:cBhvr>
                                        <p:cTn dur="1000"/>
                                        <p:tgtEl>
                                          <p:spTgt spid="176">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6"/>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83" name="Google Shape;183;p1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84" name="Google Shape;184;p1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8 of 17</a:t>
            </a:r>
            <a:endParaRPr b="0" i="0" sz="1400" u="none" cap="none" strike="noStrike">
              <a:solidFill>
                <a:srgbClr val="666666"/>
              </a:solidFill>
              <a:latin typeface="Quicksand"/>
              <a:ea typeface="Quicksand"/>
              <a:cs typeface="Quicksand"/>
              <a:sym typeface="Quicksand"/>
            </a:endParaRPr>
          </a:p>
        </p:txBody>
      </p:sp>
      <p:sp>
        <p:nvSpPr>
          <p:cNvPr id="185" name="Google Shape;185;p16"/>
          <p:cNvSpPr txBox="1"/>
          <p:nvPr/>
        </p:nvSpPr>
        <p:spPr>
          <a:xfrm>
            <a:off x="310900" y="1382650"/>
            <a:ext cx="8522100" cy="32448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What does this line do? Turn to your partner and discuss.</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666666"/>
              </a:solidFill>
              <a:latin typeface="Arial"/>
              <a:ea typeface="Arial"/>
              <a:cs typeface="Arial"/>
              <a:sym typeface="Arial"/>
            </a:endParaRPr>
          </a:p>
          <a:p>
            <a:pPr indent="0" lvl="0" marL="0" marR="0" rtl="0" algn="l">
              <a:lnSpc>
                <a:spcPct val="142857"/>
              </a:lnSpc>
              <a:spcBef>
                <a:spcPts val="0"/>
              </a:spcBef>
              <a:spcAft>
                <a:spcPts val="0"/>
              </a:spcAft>
              <a:buClr>
                <a:srgbClr val="000000"/>
              </a:buClr>
              <a:buSzPts val="1800"/>
              <a:buFont typeface="Arial"/>
              <a:buNone/>
            </a:pPr>
            <a:r>
              <a:rPr b="0" i="0" lang="en-GB" sz="1800" u="none" cap="none" strike="noStrike">
                <a:solidFill>
                  <a:srgbClr val="000000"/>
                </a:solidFill>
                <a:latin typeface="Comfortaa"/>
                <a:ea typeface="Comfortaa"/>
                <a:cs typeface="Comfortaa"/>
                <a:sym typeface="Comfortaa"/>
              </a:rPr>
              <a:t>for y in range(0, 5):</a:t>
            </a:r>
            <a:endParaRPr b="0" i="0" sz="1800" u="none" cap="none" strike="noStrike">
              <a:solidFill>
                <a:srgbClr val="000000"/>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FF00FF"/>
                </a:solidFill>
                <a:latin typeface="Arial"/>
                <a:ea typeface="Arial"/>
                <a:cs typeface="Arial"/>
                <a:sym typeface="Arial"/>
              </a:rPr>
              <a:t>Starts a for loop. Iterating through from 0 to 4 in steps of 1.</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FF00FF"/>
                </a:solidFill>
                <a:latin typeface="Arial"/>
                <a:ea typeface="Arial"/>
                <a:cs typeface="Arial"/>
                <a:sym typeface="Arial"/>
              </a:rPr>
              <a:t>for y in range (5) does the same thing.</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 </a:t>
            </a:r>
            <a:endParaRPr b="1" i="0" sz="1700" u="none" cap="none" strike="noStrike">
              <a:solidFill>
                <a:srgbClr val="666666"/>
              </a:solidFill>
              <a:latin typeface="Arial"/>
              <a:ea typeface="Arial"/>
              <a:cs typeface="Arial"/>
              <a:sym typeface="Arial"/>
            </a:endParaRPr>
          </a:p>
        </p:txBody>
      </p:sp>
      <p:pic>
        <p:nvPicPr>
          <p:cNvPr id="186" name="Google Shape;186;p16"/>
          <p:cNvPicPr preferRelativeResize="0"/>
          <p:nvPr/>
        </p:nvPicPr>
        <p:blipFill rotWithShape="1">
          <a:blip r:embed="rId3">
            <a:alphaModFix/>
          </a:blip>
          <a:srcRect b="0" l="0" r="0" t="0"/>
          <a:stretch/>
        </p:blipFill>
        <p:spPr>
          <a:xfrm>
            <a:off x="6591050" y="762736"/>
            <a:ext cx="2242049" cy="233698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0" st="0"/>
                                            </p:txEl>
                                          </p:spTgt>
                                        </p:tgtEl>
                                        <p:attrNameLst>
                                          <p:attrName>style.visibility</p:attrName>
                                        </p:attrNameLst>
                                      </p:cBhvr>
                                      <p:to>
                                        <p:strVal val="visible"/>
                                      </p:to>
                                    </p:set>
                                    <p:animEffect filter="fade" transition="in">
                                      <p:cBhvr>
                                        <p:cTn dur="1000"/>
                                        <p:tgtEl>
                                          <p:spTgt spid="18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1" st="1"/>
                                            </p:txEl>
                                          </p:spTgt>
                                        </p:tgtEl>
                                        <p:attrNameLst>
                                          <p:attrName>style.visibility</p:attrName>
                                        </p:attrNameLst>
                                      </p:cBhvr>
                                      <p:to>
                                        <p:strVal val="visible"/>
                                      </p:to>
                                    </p:set>
                                    <p:animEffect filter="fade" transition="in">
                                      <p:cBhvr>
                                        <p:cTn dur="1000"/>
                                        <p:tgtEl>
                                          <p:spTgt spid="18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2" st="2"/>
                                            </p:txEl>
                                          </p:spTgt>
                                        </p:tgtEl>
                                        <p:attrNameLst>
                                          <p:attrName>style.visibility</p:attrName>
                                        </p:attrNameLst>
                                      </p:cBhvr>
                                      <p:to>
                                        <p:strVal val="visible"/>
                                      </p:to>
                                    </p:set>
                                    <p:animEffect filter="fade" transition="in">
                                      <p:cBhvr>
                                        <p:cTn dur="1000"/>
                                        <p:tgtEl>
                                          <p:spTgt spid="18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3" st="3"/>
                                            </p:txEl>
                                          </p:spTgt>
                                        </p:tgtEl>
                                        <p:attrNameLst>
                                          <p:attrName>style.visibility</p:attrName>
                                        </p:attrNameLst>
                                      </p:cBhvr>
                                      <p:to>
                                        <p:strVal val="visible"/>
                                      </p:to>
                                    </p:set>
                                    <p:animEffect filter="fade" transition="in">
                                      <p:cBhvr>
                                        <p:cTn dur="1000"/>
                                        <p:tgtEl>
                                          <p:spTgt spid="18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4" st="4"/>
                                            </p:txEl>
                                          </p:spTgt>
                                        </p:tgtEl>
                                        <p:attrNameLst>
                                          <p:attrName>style.visibility</p:attrName>
                                        </p:attrNameLst>
                                      </p:cBhvr>
                                      <p:to>
                                        <p:strVal val="visible"/>
                                      </p:to>
                                    </p:set>
                                    <p:animEffect filter="fade" transition="in">
                                      <p:cBhvr>
                                        <p:cTn dur="1000"/>
                                        <p:tgtEl>
                                          <p:spTgt spid="18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5" st="5"/>
                                            </p:txEl>
                                          </p:spTgt>
                                        </p:tgtEl>
                                        <p:attrNameLst>
                                          <p:attrName>style.visibility</p:attrName>
                                        </p:attrNameLst>
                                      </p:cBhvr>
                                      <p:to>
                                        <p:strVal val="visible"/>
                                      </p:to>
                                    </p:set>
                                    <p:animEffect filter="fade" transition="in">
                                      <p:cBhvr>
                                        <p:cTn dur="1000"/>
                                        <p:tgtEl>
                                          <p:spTgt spid="18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6" st="6"/>
                                            </p:txEl>
                                          </p:spTgt>
                                        </p:tgtEl>
                                        <p:attrNameLst>
                                          <p:attrName>style.visibility</p:attrName>
                                        </p:attrNameLst>
                                      </p:cBhvr>
                                      <p:to>
                                        <p:strVal val="visible"/>
                                      </p:to>
                                    </p:set>
                                    <p:animEffect filter="fade" transition="in">
                                      <p:cBhvr>
                                        <p:cTn dur="1000"/>
                                        <p:tgtEl>
                                          <p:spTgt spid="185">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7" st="7"/>
                                            </p:txEl>
                                          </p:spTgt>
                                        </p:tgtEl>
                                        <p:attrNameLst>
                                          <p:attrName>style.visibility</p:attrName>
                                        </p:attrNameLst>
                                      </p:cBhvr>
                                      <p:to>
                                        <p:strVal val="visible"/>
                                      </p:to>
                                    </p:set>
                                    <p:animEffect filter="fade" transition="in">
                                      <p:cBhvr>
                                        <p:cTn dur="1000"/>
                                        <p:tgtEl>
                                          <p:spTgt spid="185">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8" st="8"/>
                                            </p:txEl>
                                          </p:spTgt>
                                        </p:tgtEl>
                                        <p:attrNameLst>
                                          <p:attrName>style.visibility</p:attrName>
                                        </p:attrNameLst>
                                      </p:cBhvr>
                                      <p:to>
                                        <p:strVal val="visible"/>
                                      </p:to>
                                    </p:set>
                                    <p:animEffect filter="fade" transition="in">
                                      <p:cBhvr>
                                        <p:cTn dur="1000"/>
                                        <p:tgtEl>
                                          <p:spTgt spid="185">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9" st="9"/>
                                            </p:txEl>
                                          </p:spTgt>
                                        </p:tgtEl>
                                        <p:attrNameLst>
                                          <p:attrName>style.visibility</p:attrName>
                                        </p:attrNameLst>
                                      </p:cBhvr>
                                      <p:to>
                                        <p:strVal val="visible"/>
                                      </p:to>
                                    </p:set>
                                    <p:animEffect filter="fade" transition="in">
                                      <p:cBhvr>
                                        <p:cTn dur="1000"/>
                                        <p:tgtEl>
                                          <p:spTgt spid="185">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xEl>
                                              <p:pRg end="10" st="10"/>
                                            </p:txEl>
                                          </p:spTgt>
                                        </p:tgtEl>
                                        <p:attrNameLst>
                                          <p:attrName>style.visibility</p:attrName>
                                        </p:attrNameLst>
                                      </p:cBhvr>
                                      <p:to>
                                        <p:strVal val="visible"/>
                                      </p:to>
                                    </p:set>
                                    <p:animEffect filter="fade" transition="in">
                                      <p:cBhvr>
                                        <p:cTn dur="1000"/>
                                        <p:tgtEl>
                                          <p:spTgt spid="185">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1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92" name="Google Shape;192;p1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93" name="Google Shape;193;p1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9 of 17</a:t>
            </a:r>
            <a:endParaRPr b="0" i="0" sz="1400" u="none" cap="none" strike="noStrike">
              <a:solidFill>
                <a:srgbClr val="666666"/>
              </a:solidFill>
              <a:latin typeface="Quicksand"/>
              <a:ea typeface="Quicksand"/>
              <a:cs typeface="Quicksand"/>
              <a:sym typeface="Quicksand"/>
            </a:endParaRPr>
          </a:p>
        </p:txBody>
      </p:sp>
      <p:sp>
        <p:nvSpPr>
          <p:cNvPr id="194" name="Google Shape;194;p17"/>
          <p:cNvSpPr txBox="1"/>
          <p:nvPr/>
        </p:nvSpPr>
        <p:spPr>
          <a:xfrm>
            <a:off x="310900" y="1289300"/>
            <a:ext cx="8522100" cy="33381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What does this line do? Turn to your partner and discuss.</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900"/>
              <a:buFont typeface="Arial"/>
              <a:buNone/>
            </a:pPr>
            <a:r>
              <a:rPr b="0" i="0" lang="en-GB" sz="900" u="none" cap="none" strike="noStrike">
                <a:solidFill>
                  <a:srgbClr val="000000"/>
                </a:solidFill>
                <a:latin typeface="Arial"/>
                <a:ea typeface="Arial"/>
                <a:cs typeface="Arial"/>
                <a:sym typeface="Arial"/>
              </a:rPr>
              <a:t> </a:t>
            </a:r>
            <a:r>
              <a:rPr b="0" i="0" lang="en-GB" sz="1800" u="none" cap="none" strike="noStrike">
                <a:solidFill>
                  <a:srgbClr val="000000"/>
                </a:solidFill>
                <a:latin typeface="Comfortaa"/>
                <a:ea typeface="Comfortaa"/>
                <a:cs typeface="Comfortaa"/>
                <a:sym typeface="Comfortaa"/>
              </a:rPr>
              <a:t>   if a &gt; y:</a:t>
            </a:r>
            <a:endParaRPr b="1" i="0" sz="1800" u="none" cap="none" strike="noStrike">
              <a:solidFill>
                <a:srgbClr val="666666"/>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FF00FF"/>
                </a:solidFill>
                <a:latin typeface="Arial"/>
                <a:ea typeface="Arial"/>
                <a:cs typeface="Arial"/>
                <a:sym typeface="Arial"/>
              </a:rPr>
              <a:t>If a is greater than y then…</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0" i="0" lang="en-GB" sz="1800" u="none" cap="none" strike="noStrike">
                <a:solidFill>
                  <a:srgbClr val="434343"/>
                </a:solidFill>
                <a:latin typeface="Arial"/>
                <a:ea typeface="Arial"/>
                <a:cs typeface="Arial"/>
                <a:sym typeface="Arial"/>
              </a:rPr>
              <a:t>a is the parameter that is passed by the bargraph function.  If you look to the bottom of the program you will see that the value of a is between 0 and 4.</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7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 </a:t>
            </a:r>
            <a:endParaRPr b="1" i="0" sz="1700" u="none" cap="none" strike="noStrike">
              <a:solidFill>
                <a:srgbClr val="666666"/>
              </a:solidFill>
              <a:latin typeface="Arial"/>
              <a:ea typeface="Arial"/>
              <a:cs typeface="Arial"/>
              <a:sym typeface="Arial"/>
            </a:endParaRPr>
          </a:p>
        </p:txBody>
      </p:sp>
      <p:pic>
        <p:nvPicPr>
          <p:cNvPr id="195" name="Google Shape;195;p17"/>
          <p:cNvPicPr preferRelativeResize="0"/>
          <p:nvPr/>
        </p:nvPicPr>
        <p:blipFill rotWithShape="1">
          <a:blip r:embed="rId3">
            <a:alphaModFix/>
          </a:blip>
          <a:srcRect b="0" l="0" r="0" t="0"/>
          <a:stretch/>
        </p:blipFill>
        <p:spPr>
          <a:xfrm>
            <a:off x="6591050" y="762736"/>
            <a:ext cx="2242049" cy="233698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0" st="0"/>
                                            </p:txEl>
                                          </p:spTgt>
                                        </p:tgtEl>
                                        <p:attrNameLst>
                                          <p:attrName>style.visibility</p:attrName>
                                        </p:attrNameLst>
                                      </p:cBhvr>
                                      <p:to>
                                        <p:strVal val="visible"/>
                                      </p:to>
                                    </p:set>
                                    <p:animEffect filter="fade" transition="in">
                                      <p:cBhvr>
                                        <p:cTn dur="1000"/>
                                        <p:tgtEl>
                                          <p:spTgt spid="19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1" st="1"/>
                                            </p:txEl>
                                          </p:spTgt>
                                        </p:tgtEl>
                                        <p:attrNameLst>
                                          <p:attrName>style.visibility</p:attrName>
                                        </p:attrNameLst>
                                      </p:cBhvr>
                                      <p:to>
                                        <p:strVal val="visible"/>
                                      </p:to>
                                    </p:set>
                                    <p:animEffect filter="fade" transition="in">
                                      <p:cBhvr>
                                        <p:cTn dur="1000"/>
                                        <p:tgtEl>
                                          <p:spTgt spid="19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2" st="2"/>
                                            </p:txEl>
                                          </p:spTgt>
                                        </p:tgtEl>
                                        <p:attrNameLst>
                                          <p:attrName>style.visibility</p:attrName>
                                        </p:attrNameLst>
                                      </p:cBhvr>
                                      <p:to>
                                        <p:strVal val="visible"/>
                                      </p:to>
                                    </p:set>
                                    <p:animEffect filter="fade" transition="in">
                                      <p:cBhvr>
                                        <p:cTn dur="1000"/>
                                        <p:tgtEl>
                                          <p:spTgt spid="19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3" st="3"/>
                                            </p:txEl>
                                          </p:spTgt>
                                        </p:tgtEl>
                                        <p:attrNameLst>
                                          <p:attrName>style.visibility</p:attrName>
                                        </p:attrNameLst>
                                      </p:cBhvr>
                                      <p:to>
                                        <p:strVal val="visible"/>
                                      </p:to>
                                    </p:set>
                                    <p:animEffect filter="fade" transition="in">
                                      <p:cBhvr>
                                        <p:cTn dur="1000"/>
                                        <p:tgtEl>
                                          <p:spTgt spid="19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4" st="4"/>
                                            </p:txEl>
                                          </p:spTgt>
                                        </p:tgtEl>
                                        <p:attrNameLst>
                                          <p:attrName>style.visibility</p:attrName>
                                        </p:attrNameLst>
                                      </p:cBhvr>
                                      <p:to>
                                        <p:strVal val="visible"/>
                                      </p:to>
                                    </p:set>
                                    <p:animEffect filter="fade" transition="in">
                                      <p:cBhvr>
                                        <p:cTn dur="1000"/>
                                        <p:tgtEl>
                                          <p:spTgt spid="19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5" st="5"/>
                                            </p:txEl>
                                          </p:spTgt>
                                        </p:tgtEl>
                                        <p:attrNameLst>
                                          <p:attrName>style.visibility</p:attrName>
                                        </p:attrNameLst>
                                      </p:cBhvr>
                                      <p:to>
                                        <p:strVal val="visible"/>
                                      </p:to>
                                    </p:set>
                                    <p:animEffect filter="fade" transition="in">
                                      <p:cBhvr>
                                        <p:cTn dur="1000"/>
                                        <p:tgtEl>
                                          <p:spTgt spid="19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6" st="6"/>
                                            </p:txEl>
                                          </p:spTgt>
                                        </p:tgtEl>
                                        <p:attrNameLst>
                                          <p:attrName>style.visibility</p:attrName>
                                        </p:attrNameLst>
                                      </p:cBhvr>
                                      <p:to>
                                        <p:strVal val="visible"/>
                                      </p:to>
                                    </p:set>
                                    <p:animEffect filter="fade" transition="in">
                                      <p:cBhvr>
                                        <p:cTn dur="1000"/>
                                        <p:tgtEl>
                                          <p:spTgt spid="19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7" st="7"/>
                                            </p:txEl>
                                          </p:spTgt>
                                        </p:tgtEl>
                                        <p:attrNameLst>
                                          <p:attrName>style.visibility</p:attrName>
                                        </p:attrNameLst>
                                      </p:cBhvr>
                                      <p:to>
                                        <p:strVal val="visible"/>
                                      </p:to>
                                    </p:set>
                                    <p:animEffect filter="fade" transition="in">
                                      <p:cBhvr>
                                        <p:cTn dur="1000"/>
                                        <p:tgtEl>
                                          <p:spTgt spid="194">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8" st="8"/>
                                            </p:txEl>
                                          </p:spTgt>
                                        </p:tgtEl>
                                        <p:attrNameLst>
                                          <p:attrName>style.visibility</p:attrName>
                                        </p:attrNameLst>
                                      </p:cBhvr>
                                      <p:to>
                                        <p:strVal val="visible"/>
                                      </p:to>
                                    </p:set>
                                    <p:animEffect filter="fade" transition="in">
                                      <p:cBhvr>
                                        <p:cTn dur="1000"/>
                                        <p:tgtEl>
                                          <p:spTgt spid="194">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9" st="9"/>
                                            </p:txEl>
                                          </p:spTgt>
                                        </p:tgtEl>
                                        <p:attrNameLst>
                                          <p:attrName>style.visibility</p:attrName>
                                        </p:attrNameLst>
                                      </p:cBhvr>
                                      <p:to>
                                        <p:strVal val="visible"/>
                                      </p:to>
                                    </p:set>
                                    <p:animEffect filter="fade" transition="in">
                                      <p:cBhvr>
                                        <p:cTn dur="1000"/>
                                        <p:tgtEl>
                                          <p:spTgt spid="194">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10" st="10"/>
                                            </p:txEl>
                                          </p:spTgt>
                                        </p:tgtEl>
                                        <p:attrNameLst>
                                          <p:attrName>style.visibility</p:attrName>
                                        </p:attrNameLst>
                                      </p:cBhvr>
                                      <p:to>
                                        <p:strVal val="visible"/>
                                      </p:to>
                                    </p:set>
                                    <p:animEffect filter="fade" transition="in">
                                      <p:cBhvr>
                                        <p:cTn dur="1000"/>
                                        <p:tgtEl>
                                          <p:spTgt spid="194">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2"/>
          <p:cNvSpPr txBox="1"/>
          <p:nvPr>
            <p:ph idx="1" type="body"/>
          </p:nvPr>
        </p:nvSpPr>
        <p:spPr>
          <a:xfrm>
            <a:off x="310950" y="1368000"/>
            <a:ext cx="8522100" cy="2558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set up a micro:bit/electronics kit circuit and flash code to the micro:bit </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a </a:t>
            </a:r>
            <a:r>
              <a:rPr i="1" lang="en-GB">
                <a:solidFill>
                  <a:srgbClr val="434343"/>
                </a:solidFill>
              </a:rPr>
              <a:t>for</a:t>
            </a:r>
            <a:r>
              <a:rPr lang="en-GB">
                <a:solidFill>
                  <a:srgbClr val="434343"/>
                </a:solidFill>
              </a:rPr>
              <a:t> loop</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use the </a:t>
            </a:r>
            <a:r>
              <a:rPr i="1" lang="en-GB">
                <a:solidFill>
                  <a:srgbClr val="434343"/>
                </a:solidFill>
              </a:rPr>
              <a:t>range</a:t>
            </a:r>
            <a:r>
              <a:rPr lang="en-GB">
                <a:solidFill>
                  <a:srgbClr val="434343"/>
                </a:solidFill>
              </a:rPr>
              <a:t> command</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functions</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successfully modify a program containing a </a:t>
            </a:r>
            <a:r>
              <a:rPr i="1" lang="en-GB">
                <a:solidFill>
                  <a:srgbClr val="434343"/>
                </a:solidFill>
              </a:rPr>
              <a:t>for</a:t>
            </a:r>
            <a:r>
              <a:rPr lang="en-GB">
                <a:solidFill>
                  <a:srgbClr val="434343"/>
                </a:solidFill>
              </a:rPr>
              <a:t> loop</a:t>
            </a:r>
            <a:endParaRPr sz="2500">
              <a:solidFill>
                <a:srgbClr val="434343"/>
              </a:solidFill>
              <a:highlight>
                <a:srgbClr val="FFFF00"/>
              </a:highlight>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35" name="Google Shape;35;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36" name="Google Shape;36;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8"/>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01" name="Google Shape;201;p1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02" name="Google Shape;202;p1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10 of 17</a:t>
            </a:r>
            <a:endParaRPr b="0" i="0" sz="1400" u="none" cap="none" strike="noStrike">
              <a:solidFill>
                <a:srgbClr val="666666"/>
              </a:solidFill>
              <a:latin typeface="Quicksand"/>
              <a:ea typeface="Quicksand"/>
              <a:cs typeface="Quicksand"/>
              <a:sym typeface="Quicksand"/>
            </a:endParaRPr>
          </a:p>
        </p:txBody>
      </p:sp>
      <p:sp>
        <p:nvSpPr>
          <p:cNvPr id="203" name="Google Shape;203;p18"/>
          <p:cNvSpPr txBox="1"/>
          <p:nvPr/>
        </p:nvSpPr>
        <p:spPr>
          <a:xfrm>
            <a:off x="310900" y="1017725"/>
            <a:ext cx="6012600" cy="36096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rPr b="0" i="0" lang="en-GB" sz="1800" u="none" cap="none" strike="noStrike">
                <a:solidFill>
                  <a:srgbClr val="434343"/>
                </a:solidFill>
                <a:latin typeface="Arial"/>
                <a:ea typeface="Arial"/>
                <a:cs typeface="Arial"/>
                <a:sym typeface="Arial"/>
              </a:rPr>
              <a:t>What does this line do? Turn to your partner and discuss.</a:t>
            </a:r>
            <a:endParaRPr b="0" i="0" sz="19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2000"/>
              <a:buFont typeface="Arial"/>
              <a:buNone/>
            </a:pPr>
            <a:r>
              <a:t/>
            </a:r>
            <a:endParaRPr b="1"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2000"/>
              <a:buFont typeface="Arial"/>
              <a:buNone/>
            </a:pPr>
            <a:r>
              <a:rPr b="1" i="0" lang="en-GB" sz="1800" u="none" cap="none" strike="noStrike">
                <a:solidFill>
                  <a:srgbClr val="434343"/>
                </a:solidFill>
                <a:latin typeface="Comfortaa"/>
                <a:ea typeface="Comfortaa"/>
                <a:cs typeface="Comfortaa"/>
                <a:sym typeface="Comfortaa"/>
              </a:rPr>
              <a:t>for x in range(0, 5):</a:t>
            </a:r>
            <a:endParaRPr b="1"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0" i="0" lang="en-GB" sz="2000" u="none" cap="none" strike="noStrike">
                <a:solidFill>
                  <a:srgbClr val="FF00FF"/>
                </a:solidFill>
                <a:latin typeface="Arial"/>
                <a:ea typeface="Arial"/>
                <a:cs typeface="Arial"/>
                <a:sym typeface="Arial"/>
              </a:rPr>
              <a:t>for x within range 0 to 4....</a:t>
            </a:r>
            <a:endParaRPr b="0" i="0" sz="2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Here again is another for loop which iterates 0,1,2,3,4 </a:t>
            </a:r>
            <a:endParaRPr b="0" i="0" sz="1800" u="none" cap="none" strike="noStrike">
              <a:solidFill>
                <a:srgbClr val="434343"/>
              </a:solidFill>
              <a:latin typeface="Arial"/>
              <a:ea typeface="Arial"/>
              <a:cs typeface="Arial"/>
              <a:sym typeface="Arial"/>
            </a:endParaRPr>
          </a:p>
        </p:txBody>
      </p:sp>
      <p:pic>
        <p:nvPicPr>
          <p:cNvPr id="204" name="Google Shape;204;p18"/>
          <p:cNvPicPr preferRelativeResize="0"/>
          <p:nvPr/>
        </p:nvPicPr>
        <p:blipFill rotWithShape="1">
          <a:blip r:embed="rId3">
            <a:alphaModFix/>
          </a:blip>
          <a:srcRect b="0" l="0" r="0" t="0"/>
          <a:stretch/>
        </p:blipFill>
        <p:spPr>
          <a:xfrm>
            <a:off x="6065301" y="1880825"/>
            <a:ext cx="2909725" cy="3032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0" st="0"/>
                                            </p:txEl>
                                          </p:spTgt>
                                        </p:tgtEl>
                                        <p:attrNameLst>
                                          <p:attrName>style.visibility</p:attrName>
                                        </p:attrNameLst>
                                      </p:cBhvr>
                                      <p:to>
                                        <p:strVal val="visible"/>
                                      </p:to>
                                    </p:set>
                                    <p:animEffect filter="fade" transition="in">
                                      <p:cBhvr>
                                        <p:cTn dur="1000"/>
                                        <p:tgtEl>
                                          <p:spTgt spid="20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1" st="1"/>
                                            </p:txEl>
                                          </p:spTgt>
                                        </p:tgtEl>
                                        <p:attrNameLst>
                                          <p:attrName>style.visibility</p:attrName>
                                        </p:attrNameLst>
                                      </p:cBhvr>
                                      <p:to>
                                        <p:strVal val="visible"/>
                                      </p:to>
                                    </p:set>
                                    <p:animEffect filter="fade" transition="in">
                                      <p:cBhvr>
                                        <p:cTn dur="1000"/>
                                        <p:tgtEl>
                                          <p:spTgt spid="20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2" st="2"/>
                                            </p:txEl>
                                          </p:spTgt>
                                        </p:tgtEl>
                                        <p:attrNameLst>
                                          <p:attrName>style.visibility</p:attrName>
                                        </p:attrNameLst>
                                      </p:cBhvr>
                                      <p:to>
                                        <p:strVal val="visible"/>
                                      </p:to>
                                    </p:set>
                                    <p:animEffect filter="fade" transition="in">
                                      <p:cBhvr>
                                        <p:cTn dur="1000"/>
                                        <p:tgtEl>
                                          <p:spTgt spid="20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3" st="3"/>
                                            </p:txEl>
                                          </p:spTgt>
                                        </p:tgtEl>
                                        <p:attrNameLst>
                                          <p:attrName>style.visibility</p:attrName>
                                        </p:attrNameLst>
                                      </p:cBhvr>
                                      <p:to>
                                        <p:strVal val="visible"/>
                                      </p:to>
                                    </p:set>
                                    <p:animEffect filter="fade" transition="in">
                                      <p:cBhvr>
                                        <p:cTn dur="1000"/>
                                        <p:tgtEl>
                                          <p:spTgt spid="20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4" st="4"/>
                                            </p:txEl>
                                          </p:spTgt>
                                        </p:tgtEl>
                                        <p:attrNameLst>
                                          <p:attrName>style.visibility</p:attrName>
                                        </p:attrNameLst>
                                      </p:cBhvr>
                                      <p:to>
                                        <p:strVal val="visible"/>
                                      </p:to>
                                    </p:set>
                                    <p:animEffect filter="fade" transition="in">
                                      <p:cBhvr>
                                        <p:cTn dur="1000"/>
                                        <p:tgtEl>
                                          <p:spTgt spid="20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5" st="5"/>
                                            </p:txEl>
                                          </p:spTgt>
                                        </p:tgtEl>
                                        <p:attrNameLst>
                                          <p:attrName>style.visibility</p:attrName>
                                        </p:attrNameLst>
                                      </p:cBhvr>
                                      <p:to>
                                        <p:strVal val="visible"/>
                                      </p:to>
                                    </p:set>
                                    <p:animEffect filter="fade" transition="in">
                                      <p:cBhvr>
                                        <p:cTn dur="1000"/>
                                        <p:tgtEl>
                                          <p:spTgt spid="20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6" st="6"/>
                                            </p:txEl>
                                          </p:spTgt>
                                        </p:tgtEl>
                                        <p:attrNameLst>
                                          <p:attrName>style.visibility</p:attrName>
                                        </p:attrNameLst>
                                      </p:cBhvr>
                                      <p:to>
                                        <p:strVal val="visible"/>
                                      </p:to>
                                    </p:set>
                                    <p:animEffect filter="fade" transition="in">
                                      <p:cBhvr>
                                        <p:cTn dur="1000"/>
                                        <p:tgtEl>
                                          <p:spTgt spid="20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7" st="7"/>
                                            </p:txEl>
                                          </p:spTgt>
                                        </p:tgtEl>
                                        <p:attrNameLst>
                                          <p:attrName>style.visibility</p:attrName>
                                        </p:attrNameLst>
                                      </p:cBhvr>
                                      <p:to>
                                        <p:strVal val="visible"/>
                                      </p:to>
                                    </p:set>
                                    <p:animEffect filter="fade" transition="in">
                                      <p:cBhvr>
                                        <p:cTn dur="1000"/>
                                        <p:tgtEl>
                                          <p:spTgt spid="203">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b00446effd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10" name="Google Shape;210;gb00446effd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11" name="Google Shape;211;gb00446effd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11 of 17</a:t>
            </a:r>
            <a:endParaRPr b="0" i="0" sz="1400" u="none" cap="none" strike="noStrike">
              <a:solidFill>
                <a:srgbClr val="666666"/>
              </a:solidFill>
              <a:latin typeface="Quicksand"/>
              <a:ea typeface="Quicksand"/>
              <a:cs typeface="Quicksand"/>
              <a:sym typeface="Quicksand"/>
            </a:endParaRPr>
          </a:p>
        </p:txBody>
      </p:sp>
      <p:sp>
        <p:nvSpPr>
          <p:cNvPr id="212" name="Google Shape;212;gb00446effd_0_0"/>
          <p:cNvSpPr txBox="1"/>
          <p:nvPr/>
        </p:nvSpPr>
        <p:spPr>
          <a:xfrm>
            <a:off x="310900" y="1289050"/>
            <a:ext cx="6215100" cy="33384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1" i="0" lang="en-GB" sz="1700" u="none" cap="none" strike="noStrike">
                <a:solidFill>
                  <a:srgbClr val="666666"/>
                </a:solidFill>
                <a:latin typeface="Arial"/>
                <a:ea typeface="Arial"/>
                <a:cs typeface="Arial"/>
                <a:sym typeface="Arial"/>
              </a:rPr>
              <a:t>What does this line do? Turn to your partner and discuss.</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0" i="0" lang="en-GB" sz="1800" u="none" cap="none" strike="noStrike">
                <a:solidFill>
                  <a:srgbClr val="434343"/>
                </a:solidFill>
                <a:latin typeface="Comfortaa"/>
                <a:ea typeface="Comfortaa"/>
                <a:cs typeface="Comfortaa"/>
                <a:sym typeface="Comfortaa"/>
              </a:rPr>
              <a:t>display.set_pixel(x, 4-y, 9)</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...call the inbuilt function display.set_pixel() so that the ‘for x’ loop lights up all the LEDs in the current row.</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The brackets contents means light up the LED in this specific condition (x,y,brightness)</a:t>
            </a:r>
            <a:endParaRPr b="0" i="0" sz="1800" u="none" cap="none" strike="noStrike">
              <a:solidFill>
                <a:srgbClr val="FF00FF"/>
              </a:solidFill>
              <a:latin typeface="Arial"/>
              <a:ea typeface="Arial"/>
              <a:cs typeface="Arial"/>
              <a:sym typeface="Arial"/>
            </a:endParaRPr>
          </a:p>
        </p:txBody>
      </p:sp>
      <p:pic>
        <p:nvPicPr>
          <p:cNvPr id="213" name="Google Shape;213;gb00446effd_0_0"/>
          <p:cNvPicPr preferRelativeResize="0"/>
          <p:nvPr/>
        </p:nvPicPr>
        <p:blipFill rotWithShape="1">
          <a:blip r:embed="rId3">
            <a:alphaModFix/>
          </a:blip>
          <a:srcRect b="0" l="0" r="0" t="0"/>
          <a:stretch/>
        </p:blipFill>
        <p:spPr>
          <a:xfrm>
            <a:off x="6065301" y="1407038"/>
            <a:ext cx="2909725" cy="3032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xEl>
                                              <p:pRg end="0" st="0"/>
                                            </p:txEl>
                                          </p:spTgt>
                                        </p:tgtEl>
                                        <p:attrNameLst>
                                          <p:attrName>style.visibility</p:attrName>
                                        </p:attrNameLst>
                                      </p:cBhvr>
                                      <p:to>
                                        <p:strVal val="visible"/>
                                      </p:to>
                                    </p:set>
                                    <p:animEffect filter="fade" transition="in">
                                      <p:cBhvr>
                                        <p:cTn dur="1000"/>
                                        <p:tgtEl>
                                          <p:spTgt spid="21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xEl>
                                              <p:pRg end="1" st="1"/>
                                            </p:txEl>
                                          </p:spTgt>
                                        </p:tgtEl>
                                        <p:attrNameLst>
                                          <p:attrName>style.visibility</p:attrName>
                                        </p:attrNameLst>
                                      </p:cBhvr>
                                      <p:to>
                                        <p:strVal val="visible"/>
                                      </p:to>
                                    </p:set>
                                    <p:animEffect filter="fade" transition="in">
                                      <p:cBhvr>
                                        <p:cTn dur="1000"/>
                                        <p:tgtEl>
                                          <p:spTgt spid="21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xEl>
                                              <p:pRg end="2" st="2"/>
                                            </p:txEl>
                                          </p:spTgt>
                                        </p:tgtEl>
                                        <p:attrNameLst>
                                          <p:attrName>style.visibility</p:attrName>
                                        </p:attrNameLst>
                                      </p:cBhvr>
                                      <p:to>
                                        <p:strVal val="visible"/>
                                      </p:to>
                                    </p:set>
                                    <p:animEffect filter="fade" transition="in">
                                      <p:cBhvr>
                                        <p:cTn dur="1000"/>
                                        <p:tgtEl>
                                          <p:spTgt spid="21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xEl>
                                              <p:pRg end="3" st="3"/>
                                            </p:txEl>
                                          </p:spTgt>
                                        </p:tgtEl>
                                        <p:attrNameLst>
                                          <p:attrName>style.visibility</p:attrName>
                                        </p:attrNameLst>
                                      </p:cBhvr>
                                      <p:to>
                                        <p:strVal val="visible"/>
                                      </p:to>
                                    </p:set>
                                    <p:animEffect filter="fade" transition="in">
                                      <p:cBhvr>
                                        <p:cTn dur="1000"/>
                                        <p:tgtEl>
                                          <p:spTgt spid="21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xEl>
                                              <p:pRg end="4" st="4"/>
                                            </p:txEl>
                                          </p:spTgt>
                                        </p:tgtEl>
                                        <p:attrNameLst>
                                          <p:attrName>style.visibility</p:attrName>
                                        </p:attrNameLst>
                                      </p:cBhvr>
                                      <p:to>
                                        <p:strVal val="visible"/>
                                      </p:to>
                                    </p:set>
                                    <p:animEffect filter="fade" transition="in">
                                      <p:cBhvr>
                                        <p:cTn dur="1000"/>
                                        <p:tgtEl>
                                          <p:spTgt spid="21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xEl>
                                              <p:pRg end="5" st="5"/>
                                            </p:txEl>
                                          </p:spTgt>
                                        </p:tgtEl>
                                        <p:attrNameLst>
                                          <p:attrName>style.visibility</p:attrName>
                                        </p:attrNameLst>
                                      </p:cBhvr>
                                      <p:to>
                                        <p:strVal val="visible"/>
                                      </p:to>
                                    </p:set>
                                    <p:animEffect filter="fade" transition="in">
                                      <p:cBhvr>
                                        <p:cTn dur="1000"/>
                                        <p:tgtEl>
                                          <p:spTgt spid="21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xEl>
                                              <p:pRg end="6" st="6"/>
                                            </p:txEl>
                                          </p:spTgt>
                                        </p:tgtEl>
                                        <p:attrNameLst>
                                          <p:attrName>style.visibility</p:attrName>
                                        </p:attrNameLst>
                                      </p:cBhvr>
                                      <p:to>
                                        <p:strVal val="visible"/>
                                      </p:to>
                                    </p:set>
                                    <p:animEffect filter="fade" transition="in">
                                      <p:cBhvr>
                                        <p:cTn dur="1000"/>
                                        <p:tgtEl>
                                          <p:spTgt spid="212">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gb00446effd_0_8"/>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19" name="Google Shape;219;gb00446effd_0_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20" name="Google Shape;220;gb00446effd_0_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12 of 17</a:t>
            </a:r>
            <a:endParaRPr b="0" i="0" sz="1400" u="none" cap="none" strike="noStrike">
              <a:solidFill>
                <a:srgbClr val="666666"/>
              </a:solidFill>
              <a:latin typeface="Quicksand"/>
              <a:ea typeface="Quicksand"/>
              <a:cs typeface="Quicksand"/>
              <a:sym typeface="Quicksand"/>
            </a:endParaRPr>
          </a:p>
        </p:txBody>
      </p:sp>
      <p:sp>
        <p:nvSpPr>
          <p:cNvPr id="221" name="Google Shape;221;gb00446effd_0_8"/>
          <p:cNvSpPr txBox="1"/>
          <p:nvPr/>
        </p:nvSpPr>
        <p:spPr>
          <a:xfrm>
            <a:off x="146350" y="4037375"/>
            <a:ext cx="8685900" cy="5901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The micro:bit’s LEDs are numbered starting in the top left corner (x,y)</a:t>
            </a:r>
            <a:endParaRPr b="0" i="0" sz="1800" u="none" cap="none" strike="noStrike">
              <a:solidFill>
                <a:srgbClr val="434343"/>
              </a:solidFill>
              <a:latin typeface="Arial"/>
              <a:ea typeface="Arial"/>
              <a:cs typeface="Arial"/>
              <a:sym typeface="Arial"/>
            </a:endParaRPr>
          </a:p>
        </p:txBody>
      </p:sp>
      <p:graphicFrame>
        <p:nvGraphicFramePr>
          <p:cNvPr id="222" name="Google Shape;222;gb00446effd_0_8"/>
          <p:cNvGraphicFramePr/>
          <p:nvPr/>
        </p:nvGraphicFramePr>
        <p:xfrm>
          <a:off x="311150" y="1657775"/>
          <a:ext cx="3000000" cy="3000000"/>
        </p:xfrm>
        <a:graphic>
          <a:graphicData uri="http://schemas.openxmlformats.org/drawingml/2006/table">
            <a:tbl>
              <a:tblPr>
                <a:noFill/>
                <a:tableStyleId>{FF59CE61-7EB0-4421-A656-4A89B76847E5}</a:tableStyleId>
              </a:tblPr>
              <a:tblGrid>
                <a:gridCol w="1022550"/>
                <a:gridCol w="1022550"/>
                <a:gridCol w="1022550"/>
                <a:gridCol w="1022550"/>
                <a:gridCol w="1022550"/>
              </a:tblGrid>
              <a:tr h="41282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(0,0)</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(1,0)</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(2,0)</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(3,0)</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(4,0)</a:t>
                      </a:r>
                      <a:endParaRPr sz="1400" u="none" cap="none" strike="noStrike"/>
                    </a:p>
                  </a:txBody>
                  <a:tcPr marT="91425" marB="91425" marR="91425" marL="91425"/>
                </a:tc>
              </a:tr>
              <a:tr h="40082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(0.1))</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(1,1)</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(2,1)</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(3,1)</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(4,1)</a:t>
                      </a:r>
                      <a:endParaRPr sz="1400" u="none" cap="none" strike="noStrike"/>
                    </a:p>
                  </a:txBody>
                  <a:tcPr marT="91425" marB="91425" marR="91425" marL="91425"/>
                </a:tc>
              </a:tr>
              <a:tr h="40082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(0,2)</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(1,2)</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(2,2)</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(3,2)</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(4,2)</a:t>
                      </a:r>
                      <a:endParaRPr sz="1400" u="none" cap="none" strike="noStrike"/>
                    </a:p>
                  </a:txBody>
                  <a:tcPr marT="91425" marB="91425" marR="91425" marL="91425"/>
                </a:tc>
              </a:tr>
              <a:tr h="40082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(0,3)</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(1,3)</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(2,3)</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(3,3)</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(4,3)</a:t>
                      </a:r>
                      <a:endParaRPr sz="1400" u="none" cap="none" strike="noStrike"/>
                    </a:p>
                  </a:txBody>
                  <a:tcPr marT="91425" marB="91425" marR="91425" marL="91425"/>
                </a:tc>
              </a:tr>
              <a:tr h="40082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(0,4)</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(1,4)</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(2,4)</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(3,4)</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(4,4)</a:t>
                      </a:r>
                      <a:endParaRPr sz="1400" u="none" cap="none" strike="noStrike"/>
                    </a:p>
                  </a:txBody>
                  <a:tcPr marT="91425" marB="91425" marR="91425" marL="91425"/>
                </a:tc>
              </a:tr>
            </a:tbl>
          </a:graphicData>
        </a:graphic>
      </p:graphicFrame>
      <p:pic>
        <p:nvPicPr>
          <p:cNvPr id="223" name="Google Shape;223;gb00446effd_0_8"/>
          <p:cNvPicPr preferRelativeResize="0"/>
          <p:nvPr/>
        </p:nvPicPr>
        <p:blipFill rotWithShape="1">
          <a:blip r:embed="rId3">
            <a:alphaModFix/>
          </a:blip>
          <a:srcRect b="56425" l="0" r="25661" t="0"/>
          <a:stretch/>
        </p:blipFill>
        <p:spPr>
          <a:xfrm>
            <a:off x="6619850" y="1708975"/>
            <a:ext cx="1842850" cy="16371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0" st="0"/>
                                            </p:txEl>
                                          </p:spTgt>
                                        </p:tgtEl>
                                        <p:attrNameLst>
                                          <p:attrName>style.visibility</p:attrName>
                                        </p:attrNameLst>
                                      </p:cBhvr>
                                      <p:to>
                                        <p:strVal val="visible"/>
                                      </p:to>
                                    </p:set>
                                    <p:animEffect filter="fade" transition="in">
                                      <p:cBhvr>
                                        <p:cTn dur="1000"/>
                                        <p:tgtEl>
                                          <p:spTgt spid="22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b00446effd_0_18"/>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29" name="Google Shape;229;gb00446effd_0_1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30" name="Google Shape;230;gb00446effd_0_1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13 of 17</a:t>
            </a:r>
            <a:endParaRPr b="0" i="0" sz="1400" u="none" cap="none" strike="noStrike">
              <a:solidFill>
                <a:srgbClr val="666666"/>
              </a:solidFill>
              <a:latin typeface="Quicksand"/>
              <a:ea typeface="Quicksand"/>
              <a:cs typeface="Quicksand"/>
              <a:sym typeface="Quicksand"/>
            </a:endParaRPr>
          </a:p>
        </p:txBody>
      </p:sp>
      <p:sp>
        <p:nvSpPr>
          <p:cNvPr id="231" name="Google Shape;231;gb00446effd_0_18"/>
          <p:cNvSpPr txBox="1"/>
          <p:nvPr/>
        </p:nvSpPr>
        <p:spPr>
          <a:xfrm>
            <a:off x="311150" y="1289050"/>
            <a:ext cx="5975100" cy="23244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The micro:bit’s LEDs are numbered starting in the top left corner (x,y)</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So the command:</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display.set_pixel(x, 4-y, 9)</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Lights up individual rows of the micro:bit.</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0" i="0" sz="1800" u="none" cap="none" strike="noStrike">
              <a:solidFill>
                <a:srgbClr val="434343"/>
              </a:solidFill>
              <a:latin typeface="Arial"/>
              <a:ea typeface="Arial"/>
              <a:cs typeface="Arial"/>
              <a:sym typeface="Arial"/>
            </a:endParaRPr>
          </a:p>
        </p:txBody>
      </p:sp>
      <p:pic>
        <p:nvPicPr>
          <p:cNvPr id="232" name="Google Shape;232;gb00446effd_0_18"/>
          <p:cNvPicPr preferRelativeResize="0"/>
          <p:nvPr/>
        </p:nvPicPr>
        <p:blipFill rotWithShape="1">
          <a:blip r:embed="rId3">
            <a:alphaModFix/>
          </a:blip>
          <a:srcRect b="56425" l="0" r="25661" t="0"/>
          <a:stretch/>
        </p:blipFill>
        <p:spPr>
          <a:xfrm>
            <a:off x="6509225" y="1289038"/>
            <a:ext cx="1842850" cy="1637100"/>
          </a:xfrm>
          <a:prstGeom prst="rect">
            <a:avLst/>
          </a:prstGeom>
          <a:noFill/>
          <a:ln>
            <a:noFill/>
          </a:ln>
        </p:spPr>
      </p:pic>
      <p:sp>
        <p:nvSpPr>
          <p:cNvPr id="233" name="Google Shape;233;gb00446effd_0_18"/>
          <p:cNvSpPr txBox="1"/>
          <p:nvPr/>
        </p:nvSpPr>
        <p:spPr>
          <a:xfrm>
            <a:off x="405575" y="3355150"/>
            <a:ext cx="7835100" cy="12354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0" i="0" lang="en-GB" sz="1800" u="none" cap="none" strike="noStrike">
                <a:solidFill>
                  <a:srgbClr val="434343"/>
                </a:solidFill>
                <a:latin typeface="Arial"/>
                <a:ea typeface="Arial"/>
                <a:cs typeface="Arial"/>
                <a:sym typeface="Arial"/>
              </a:rPr>
              <a:t>Why has the programmer used 4-y instead of just y? - turn to your partner to discuss.</a:t>
            </a:r>
            <a:endParaRPr b="0" i="0" sz="1400" u="none" cap="none" strike="noStrike">
              <a:solidFill>
                <a:srgbClr val="000000"/>
              </a:solidFill>
              <a:latin typeface="Quicksand"/>
              <a:ea typeface="Quicksand"/>
              <a:cs typeface="Quicksand"/>
              <a:sym typeface="Quicksan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1000"/>
                                        <p:tgtEl>
                                          <p:spTgt spid="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b00446effd_0_2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39" name="Google Shape;239;gb00446effd_0_2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40" name="Google Shape;240;gb00446effd_0_2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14 of 17</a:t>
            </a:r>
            <a:endParaRPr b="0" i="0" sz="1400" u="none" cap="none" strike="noStrike">
              <a:solidFill>
                <a:srgbClr val="666666"/>
              </a:solidFill>
              <a:latin typeface="Quicksand"/>
              <a:ea typeface="Quicksand"/>
              <a:cs typeface="Quicksand"/>
              <a:sym typeface="Quicksand"/>
            </a:endParaRPr>
          </a:p>
        </p:txBody>
      </p:sp>
      <p:sp>
        <p:nvSpPr>
          <p:cNvPr id="241" name="Google Shape;241;gb00446effd_0_27"/>
          <p:cNvSpPr txBox="1"/>
          <p:nvPr/>
        </p:nvSpPr>
        <p:spPr>
          <a:xfrm>
            <a:off x="528475" y="1289050"/>
            <a:ext cx="5112900" cy="29511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Why has the programmer used 4-y instead of just y? - turn to your partner to discuss.</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So that the first row to be lit up starts at position (0,4) i.e.the bottom left hand position.</a:t>
            </a:r>
            <a:endParaRPr b="0" i="0" sz="1800" u="none" cap="none" strike="noStrike">
              <a:solidFill>
                <a:srgbClr val="434343"/>
              </a:solidFill>
              <a:latin typeface="Arial"/>
              <a:ea typeface="Arial"/>
              <a:cs typeface="Arial"/>
              <a:sym typeface="Arial"/>
            </a:endParaRPr>
          </a:p>
        </p:txBody>
      </p:sp>
      <p:pic>
        <p:nvPicPr>
          <p:cNvPr id="242" name="Google Shape;242;gb00446effd_0_27"/>
          <p:cNvPicPr preferRelativeResize="0"/>
          <p:nvPr/>
        </p:nvPicPr>
        <p:blipFill rotWithShape="1">
          <a:blip r:embed="rId3">
            <a:alphaModFix/>
          </a:blip>
          <a:srcRect b="0" l="0" r="0" t="0"/>
          <a:stretch/>
        </p:blipFill>
        <p:spPr>
          <a:xfrm>
            <a:off x="5927050" y="1170100"/>
            <a:ext cx="3064550" cy="23510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0" st="0"/>
                                            </p:txEl>
                                          </p:spTgt>
                                        </p:tgtEl>
                                        <p:attrNameLst>
                                          <p:attrName>style.visibility</p:attrName>
                                        </p:attrNameLst>
                                      </p:cBhvr>
                                      <p:to>
                                        <p:strVal val="visible"/>
                                      </p:to>
                                    </p:set>
                                    <p:animEffect filter="fade" transition="in">
                                      <p:cBhvr>
                                        <p:cTn dur="1000"/>
                                        <p:tgtEl>
                                          <p:spTgt spid="24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1" st="1"/>
                                            </p:txEl>
                                          </p:spTgt>
                                        </p:tgtEl>
                                        <p:attrNameLst>
                                          <p:attrName>style.visibility</p:attrName>
                                        </p:attrNameLst>
                                      </p:cBhvr>
                                      <p:to>
                                        <p:strVal val="visible"/>
                                      </p:to>
                                    </p:set>
                                    <p:animEffect filter="fade" transition="in">
                                      <p:cBhvr>
                                        <p:cTn dur="1000"/>
                                        <p:tgtEl>
                                          <p:spTgt spid="24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2" st="2"/>
                                            </p:txEl>
                                          </p:spTgt>
                                        </p:tgtEl>
                                        <p:attrNameLst>
                                          <p:attrName>style.visibility</p:attrName>
                                        </p:attrNameLst>
                                      </p:cBhvr>
                                      <p:to>
                                        <p:strVal val="visible"/>
                                      </p:to>
                                    </p:set>
                                    <p:animEffect filter="fade" transition="in">
                                      <p:cBhvr>
                                        <p:cTn dur="1000"/>
                                        <p:tgtEl>
                                          <p:spTgt spid="24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xEl>
                                              <p:pRg end="3" st="3"/>
                                            </p:txEl>
                                          </p:spTgt>
                                        </p:tgtEl>
                                        <p:attrNameLst>
                                          <p:attrName>style.visibility</p:attrName>
                                        </p:attrNameLst>
                                      </p:cBhvr>
                                      <p:to>
                                        <p:strVal val="visible"/>
                                      </p:to>
                                    </p:set>
                                    <p:animEffect filter="fade" transition="in">
                                      <p:cBhvr>
                                        <p:cTn dur="1000"/>
                                        <p:tgtEl>
                                          <p:spTgt spid="241">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gb0857580e6_0_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48" name="Google Shape;248;gb0857580e6_0_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49" name="Google Shape;249;gb0857580e6_0_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15 of 17</a:t>
            </a:r>
            <a:endParaRPr b="0" i="0" sz="1400" u="none" cap="none" strike="noStrike">
              <a:solidFill>
                <a:srgbClr val="666666"/>
              </a:solidFill>
              <a:latin typeface="Quicksand"/>
              <a:ea typeface="Quicksand"/>
              <a:cs typeface="Quicksand"/>
              <a:sym typeface="Quicksand"/>
            </a:endParaRPr>
          </a:p>
        </p:txBody>
      </p:sp>
      <p:sp>
        <p:nvSpPr>
          <p:cNvPr id="250" name="Google Shape;250;gb0857580e6_0_2"/>
          <p:cNvSpPr txBox="1"/>
          <p:nvPr/>
        </p:nvSpPr>
        <p:spPr>
          <a:xfrm>
            <a:off x="528475" y="1289050"/>
            <a:ext cx="5112900" cy="29511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b="0" i="0" lang="en-GB" sz="1800" u="none" cap="none" strike="noStrike">
                <a:solidFill>
                  <a:srgbClr val="434343"/>
                </a:solidFill>
                <a:latin typeface="Comfortaa"/>
                <a:ea typeface="Comfortaa"/>
                <a:cs typeface="Comfortaa"/>
                <a:sym typeface="Comfortaa"/>
              </a:rPr>
              <a:t>While True:</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Loop forever</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i.e. while the program runs the next section of code keeps running.</a:t>
            </a:r>
            <a:endParaRPr b="0" i="0" sz="1800" u="none" cap="none" strike="noStrike">
              <a:solidFill>
                <a:srgbClr val="434343"/>
              </a:solidFill>
              <a:latin typeface="Comfortaa"/>
              <a:ea typeface="Comfortaa"/>
              <a:cs typeface="Comfortaa"/>
              <a:sym typeface="Comfortaa"/>
            </a:endParaRPr>
          </a:p>
        </p:txBody>
      </p:sp>
      <p:pic>
        <p:nvPicPr>
          <p:cNvPr id="251" name="Google Shape;251;gb0857580e6_0_2"/>
          <p:cNvPicPr preferRelativeResize="0"/>
          <p:nvPr/>
        </p:nvPicPr>
        <p:blipFill rotWithShape="1">
          <a:blip r:embed="rId3">
            <a:alphaModFix/>
          </a:blip>
          <a:srcRect b="0" l="0" r="0" t="0"/>
          <a:stretch/>
        </p:blipFill>
        <p:spPr>
          <a:xfrm>
            <a:off x="4940675" y="1791725"/>
            <a:ext cx="3891526" cy="1945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xEl>
                                              <p:pRg end="0" st="0"/>
                                            </p:txEl>
                                          </p:spTgt>
                                        </p:tgtEl>
                                        <p:attrNameLst>
                                          <p:attrName>style.visibility</p:attrName>
                                        </p:attrNameLst>
                                      </p:cBhvr>
                                      <p:to>
                                        <p:strVal val="visible"/>
                                      </p:to>
                                    </p:set>
                                    <p:animEffect filter="fade" transition="in">
                                      <p:cBhvr>
                                        <p:cTn dur="1000"/>
                                        <p:tgtEl>
                                          <p:spTgt spid="2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xEl>
                                              <p:pRg end="1" st="1"/>
                                            </p:txEl>
                                          </p:spTgt>
                                        </p:tgtEl>
                                        <p:attrNameLst>
                                          <p:attrName>style.visibility</p:attrName>
                                        </p:attrNameLst>
                                      </p:cBhvr>
                                      <p:to>
                                        <p:strVal val="visible"/>
                                      </p:to>
                                    </p:set>
                                    <p:animEffect filter="fade" transition="in">
                                      <p:cBhvr>
                                        <p:cTn dur="1000"/>
                                        <p:tgtEl>
                                          <p:spTgt spid="2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xEl>
                                              <p:pRg end="2" st="2"/>
                                            </p:txEl>
                                          </p:spTgt>
                                        </p:tgtEl>
                                        <p:attrNameLst>
                                          <p:attrName>style.visibility</p:attrName>
                                        </p:attrNameLst>
                                      </p:cBhvr>
                                      <p:to>
                                        <p:strVal val="visible"/>
                                      </p:to>
                                    </p:set>
                                    <p:animEffect filter="fade" transition="in">
                                      <p:cBhvr>
                                        <p:cTn dur="1000"/>
                                        <p:tgtEl>
                                          <p:spTgt spid="2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xEl>
                                              <p:pRg end="3" st="3"/>
                                            </p:txEl>
                                          </p:spTgt>
                                        </p:tgtEl>
                                        <p:attrNameLst>
                                          <p:attrName>style.visibility</p:attrName>
                                        </p:attrNameLst>
                                      </p:cBhvr>
                                      <p:to>
                                        <p:strVal val="visible"/>
                                      </p:to>
                                    </p:set>
                                    <p:animEffect filter="fade" transition="in">
                                      <p:cBhvr>
                                        <p:cTn dur="1000"/>
                                        <p:tgtEl>
                                          <p:spTgt spid="2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xEl>
                                              <p:pRg end="4" st="4"/>
                                            </p:txEl>
                                          </p:spTgt>
                                        </p:tgtEl>
                                        <p:attrNameLst>
                                          <p:attrName>style.visibility</p:attrName>
                                        </p:attrNameLst>
                                      </p:cBhvr>
                                      <p:to>
                                        <p:strVal val="visible"/>
                                      </p:to>
                                    </p:set>
                                    <p:animEffect filter="fade" transition="in">
                                      <p:cBhvr>
                                        <p:cTn dur="1000"/>
                                        <p:tgtEl>
                                          <p:spTgt spid="2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xEl>
                                              <p:pRg end="5" st="5"/>
                                            </p:txEl>
                                          </p:spTgt>
                                        </p:tgtEl>
                                        <p:attrNameLst>
                                          <p:attrName>style.visibility</p:attrName>
                                        </p:attrNameLst>
                                      </p:cBhvr>
                                      <p:to>
                                        <p:strVal val="visible"/>
                                      </p:to>
                                    </p:set>
                                    <p:animEffect filter="fade" transition="in">
                                      <p:cBhvr>
                                        <p:cTn dur="1000"/>
                                        <p:tgtEl>
                                          <p:spTgt spid="25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xEl>
                                              <p:pRg end="6" st="6"/>
                                            </p:txEl>
                                          </p:spTgt>
                                        </p:tgtEl>
                                        <p:attrNameLst>
                                          <p:attrName>style.visibility</p:attrName>
                                        </p:attrNameLst>
                                      </p:cBhvr>
                                      <p:to>
                                        <p:strVal val="visible"/>
                                      </p:to>
                                    </p:set>
                                    <p:animEffect filter="fade" transition="in">
                                      <p:cBhvr>
                                        <p:cTn dur="1000"/>
                                        <p:tgtEl>
                                          <p:spTgt spid="250">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gb0857580e6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57" name="Google Shape;257;gb0857580e6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58" name="Google Shape;258;gb0857580e6_0_1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16 of 17</a:t>
            </a:r>
            <a:endParaRPr b="0" i="0" sz="1400" u="none" cap="none" strike="noStrike">
              <a:solidFill>
                <a:srgbClr val="666666"/>
              </a:solidFill>
              <a:latin typeface="Quicksand"/>
              <a:ea typeface="Quicksand"/>
              <a:cs typeface="Quicksand"/>
              <a:sym typeface="Quicksand"/>
            </a:endParaRPr>
          </a:p>
        </p:txBody>
      </p:sp>
      <p:sp>
        <p:nvSpPr>
          <p:cNvPr id="259" name="Google Shape;259;gb0857580e6_0_12"/>
          <p:cNvSpPr txBox="1"/>
          <p:nvPr/>
        </p:nvSpPr>
        <p:spPr>
          <a:xfrm>
            <a:off x="311150" y="1289050"/>
            <a:ext cx="74133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sound_level = (pin0.read_analog() - 511) / 100*</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The function pin0.read_analog gives a number between 0 and 1023 depending on the voltage at pin0.  511 is then subtracted from it and the result divided by 100.  The maximum sound_level would then be interpreted as 5.12.</a:t>
            </a:r>
            <a:endParaRPr b="0" i="0" sz="2600" u="none" cap="none" strike="noStrike">
              <a:solidFill>
                <a:srgbClr val="434343"/>
              </a:solidFill>
              <a:latin typeface="Comfortaa"/>
              <a:ea typeface="Comfortaa"/>
              <a:cs typeface="Comfortaa"/>
              <a:sym typeface="Comfortaa"/>
            </a:endParaRPr>
          </a:p>
        </p:txBody>
      </p:sp>
      <p:pic>
        <p:nvPicPr>
          <p:cNvPr id="260" name="Google Shape;260;gb0857580e6_0_12"/>
          <p:cNvPicPr preferRelativeResize="0"/>
          <p:nvPr/>
        </p:nvPicPr>
        <p:blipFill rotWithShape="1">
          <a:blip r:embed="rId3">
            <a:alphaModFix/>
          </a:blip>
          <a:srcRect b="3943" l="27513" r="11884" t="19778"/>
          <a:stretch/>
        </p:blipFill>
        <p:spPr>
          <a:xfrm>
            <a:off x="6681338" y="1190463"/>
            <a:ext cx="2298374" cy="21213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xEl>
                                              <p:pRg end="0" st="0"/>
                                            </p:txEl>
                                          </p:spTgt>
                                        </p:tgtEl>
                                        <p:attrNameLst>
                                          <p:attrName>style.visibility</p:attrName>
                                        </p:attrNameLst>
                                      </p:cBhvr>
                                      <p:to>
                                        <p:strVal val="visible"/>
                                      </p:to>
                                    </p:set>
                                    <p:animEffect filter="fade" transition="in">
                                      <p:cBhvr>
                                        <p:cTn dur="1000"/>
                                        <p:tgtEl>
                                          <p:spTgt spid="25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xEl>
                                              <p:pRg end="1" st="1"/>
                                            </p:txEl>
                                          </p:spTgt>
                                        </p:tgtEl>
                                        <p:attrNameLst>
                                          <p:attrName>style.visibility</p:attrName>
                                        </p:attrNameLst>
                                      </p:cBhvr>
                                      <p:to>
                                        <p:strVal val="visible"/>
                                      </p:to>
                                    </p:set>
                                    <p:animEffect filter="fade" transition="in">
                                      <p:cBhvr>
                                        <p:cTn dur="1000"/>
                                        <p:tgtEl>
                                          <p:spTgt spid="25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xEl>
                                              <p:pRg end="2" st="2"/>
                                            </p:txEl>
                                          </p:spTgt>
                                        </p:tgtEl>
                                        <p:attrNameLst>
                                          <p:attrName>style.visibility</p:attrName>
                                        </p:attrNameLst>
                                      </p:cBhvr>
                                      <p:to>
                                        <p:strVal val="visible"/>
                                      </p:to>
                                    </p:set>
                                    <p:animEffect filter="fade" transition="in">
                                      <p:cBhvr>
                                        <p:cTn dur="1000"/>
                                        <p:tgtEl>
                                          <p:spTgt spid="25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xEl>
                                              <p:pRg end="3" st="3"/>
                                            </p:txEl>
                                          </p:spTgt>
                                        </p:tgtEl>
                                        <p:attrNameLst>
                                          <p:attrName>style.visibility</p:attrName>
                                        </p:attrNameLst>
                                      </p:cBhvr>
                                      <p:to>
                                        <p:strVal val="visible"/>
                                      </p:to>
                                    </p:set>
                                    <p:animEffect filter="fade" transition="in">
                                      <p:cBhvr>
                                        <p:cTn dur="1000"/>
                                        <p:tgtEl>
                                          <p:spTgt spid="25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xEl>
                                              <p:pRg end="4" st="4"/>
                                            </p:txEl>
                                          </p:spTgt>
                                        </p:tgtEl>
                                        <p:attrNameLst>
                                          <p:attrName>style.visibility</p:attrName>
                                        </p:attrNameLst>
                                      </p:cBhvr>
                                      <p:to>
                                        <p:strVal val="visible"/>
                                      </p:to>
                                    </p:set>
                                    <p:animEffect filter="fade" transition="in">
                                      <p:cBhvr>
                                        <p:cTn dur="1000"/>
                                        <p:tgtEl>
                                          <p:spTgt spid="25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xEl>
                                              <p:pRg end="5" st="5"/>
                                            </p:txEl>
                                          </p:spTgt>
                                        </p:tgtEl>
                                        <p:attrNameLst>
                                          <p:attrName>style.visibility</p:attrName>
                                        </p:attrNameLst>
                                      </p:cBhvr>
                                      <p:to>
                                        <p:strVal val="visible"/>
                                      </p:to>
                                    </p:set>
                                    <p:animEffect filter="fade" transition="in">
                                      <p:cBhvr>
                                        <p:cTn dur="1000"/>
                                        <p:tgtEl>
                                          <p:spTgt spid="25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xEl>
                                              <p:pRg end="6" st="6"/>
                                            </p:txEl>
                                          </p:spTgt>
                                        </p:tgtEl>
                                        <p:attrNameLst>
                                          <p:attrName>style.visibility</p:attrName>
                                        </p:attrNameLst>
                                      </p:cBhvr>
                                      <p:to>
                                        <p:strVal val="visible"/>
                                      </p:to>
                                    </p:set>
                                    <p:animEffect filter="fade" transition="in">
                                      <p:cBhvr>
                                        <p:cTn dur="1000"/>
                                        <p:tgtEl>
                                          <p:spTgt spid="25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gb0857580e6_0_21"/>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66" name="Google Shape;266;gb0857580e6_0_21"/>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67" name="Google Shape;267;gb0857580e6_0_21"/>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Quicksand"/>
                <a:ea typeface="Quicksand"/>
                <a:cs typeface="Quicksand"/>
                <a:sym typeface="Quicksand"/>
              </a:rPr>
              <a:t>Activity 3 - slide 17 of 17</a:t>
            </a:r>
            <a:endParaRPr b="0" i="0" sz="1400" u="none" cap="none" strike="noStrike">
              <a:solidFill>
                <a:srgbClr val="666666"/>
              </a:solidFill>
              <a:latin typeface="Quicksand"/>
              <a:ea typeface="Quicksand"/>
              <a:cs typeface="Quicksand"/>
              <a:sym typeface="Quicksand"/>
            </a:endParaRPr>
          </a:p>
        </p:txBody>
      </p:sp>
      <p:sp>
        <p:nvSpPr>
          <p:cNvPr id="268" name="Google Shape;268;gb0857580e6_0_21"/>
          <p:cNvSpPr txBox="1"/>
          <p:nvPr/>
        </p:nvSpPr>
        <p:spPr>
          <a:xfrm>
            <a:off x="528475" y="1289050"/>
            <a:ext cx="7196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bargraph(sound_level)</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The value for sound_level is now passed back as a parameter to the function bargraph.</a:t>
            </a:r>
            <a:endParaRPr b="0" i="0" sz="2600" u="none" cap="none" strike="noStrike">
              <a:solidFill>
                <a:srgbClr val="434343"/>
              </a:solidFill>
              <a:latin typeface="Comfortaa"/>
              <a:ea typeface="Comfortaa"/>
              <a:cs typeface="Comfortaa"/>
              <a:sym typeface="Comfortaa"/>
            </a:endParaRPr>
          </a:p>
        </p:txBody>
      </p:sp>
      <p:pic>
        <p:nvPicPr>
          <p:cNvPr id="269" name="Google Shape;269;gb0857580e6_0_21"/>
          <p:cNvPicPr preferRelativeResize="0"/>
          <p:nvPr/>
        </p:nvPicPr>
        <p:blipFill rotWithShape="1">
          <a:blip r:embed="rId3">
            <a:alphaModFix/>
          </a:blip>
          <a:srcRect b="0" l="0" r="0" t="0"/>
          <a:stretch/>
        </p:blipFill>
        <p:spPr>
          <a:xfrm>
            <a:off x="5569100" y="2050925"/>
            <a:ext cx="3263101" cy="16315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0" st="0"/>
                                            </p:txEl>
                                          </p:spTgt>
                                        </p:tgtEl>
                                        <p:attrNameLst>
                                          <p:attrName>style.visibility</p:attrName>
                                        </p:attrNameLst>
                                      </p:cBhvr>
                                      <p:to>
                                        <p:strVal val="visible"/>
                                      </p:to>
                                    </p:set>
                                    <p:animEffect filter="fade" transition="in">
                                      <p:cBhvr>
                                        <p:cTn dur="1000"/>
                                        <p:tgtEl>
                                          <p:spTgt spid="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1" st="1"/>
                                            </p:txEl>
                                          </p:spTgt>
                                        </p:tgtEl>
                                        <p:attrNameLst>
                                          <p:attrName>style.visibility</p:attrName>
                                        </p:attrNameLst>
                                      </p:cBhvr>
                                      <p:to>
                                        <p:strVal val="visible"/>
                                      </p:to>
                                    </p:set>
                                    <p:animEffect filter="fade" transition="in">
                                      <p:cBhvr>
                                        <p:cTn dur="1000"/>
                                        <p:tgtEl>
                                          <p:spTgt spid="26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2" st="2"/>
                                            </p:txEl>
                                          </p:spTgt>
                                        </p:tgtEl>
                                        <p:attrNameLst>
                                          <p:attrName>style.visibility</p:attrName>
                                        </p:attrNameLst>
                                      </p:cBhvr>
                                      <p:to>
                                        <p:strVal val="visible"/>
                                      </p:to>
                                    </p:set>
                                    <p:animEffect filter="fade" transition="in">
                                      <p:cBhvr>
                                        <p:cTn dur="1000"/>
                                        <p:tgtEl>
                                          <p:spTgt spid="26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3" st="3"/>
                                            </p:txEl>
                                          </p:spTgt>
                                        </p:tgtEl>
                                        <p:attrNameLst>
                                          <p:attrName>style.visibility</p:attrName>
                                        </p:attrNameLst>
                                      </p:cBhvr>
                                      <p:to>
                                        <p:strVal val="visible"/>
                                      </p:to>
                                    </p:set>
                                    <p:animEffect filter="fade" transition="in">
                                      <p:cBhvr>
                                        <p:cTn dur="1000"/>
                                        <p:tgtEl>
                                          <p:spTgt spid="26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4" st="4"/>
                                            </p:txEl>
                                          </p:spTgt>
                                        </p:tgtEl>
                                        <p:attrNameLst>
                                          <p:attrName>style.visibility</p:attrName>
                                        </p:attrNameLst>
                                      </p:cBhvr>
                                      <p:to>
                                        <p:strVal val="visible"/>
                                      </p:to>
                                    </p:set>
                                    <p:animEffect filter="fade" transition="in">
                                      <p:cBhvr>
                                        <p:cTn dur="1000"/>
                                        <p:tgtEl>
                                          <p:spTgt spid="26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5" st="5"/>
                                            </p:txEl>
                                          </p:spTgt>
                                        </p:tgtEl>
                                        <p:attrNameLst>
                                          <p:attrName>style.visibility</p:attrName>
                                        </p:attrNameLst>
                                      </p:cBhvr>
                                      <p:to>
                                        <p:strVal val="visible"/>
                                      </p:to>
                                    </p:set>
                                    <p:animEffect filter="fade" transition="in">
                                      <p:cBhvr>
                                        <p:cTn dur="1000"/>
                                        <p:tgtEl>
                                          <p:spTgt spid="26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6" st="6"/>
                                            </p:txEl>
                                          </p:spTgt>
                                        </p:tgtEl>
                                        <p:attrNameLst>
                                          <p:attrName>style.visibility</p:attrName>
                                        </p:attrNameLst>
                                      </p:cBhvr>
                                      <p:to>
                                        <p:strVal val="visible"/>
                                      </p:to>
                                    </p:set>
                                    <p:animEffect filter="fade" transition="in">
                                      <p:cBhvr>
                                        <p:cTn dur="1000"/>
                                        <p:tgtEl>
                                          <p:spTgt spid="26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7" st="7"/>
                                            </p:txEl>
                                          </p:spTgt>
                                        </p:tgtEl>
                                        <p:attrNameLst>
                                          <p:attrName>style.visibility</p:attrName>
                                        </p:attrNameLst>
                                      </p:cBhvr>
                                      <p:to>
                                        <p:strVal val="visible"/>
                                      </p:to>
                                    </p:set>
                                    <p:animEffect filter="fade" transition="in">
                                      <p:cBhvr>
                                        <p:cTn dur="1000"/>
                                        <p:tgtEl>
                                          <p:spTgt spid="268">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Modify: students modify the code to create a new program</a:t>
            </a:r>
            <a:endParaRPr/>
          </a:p>
        </p:txBody>
      </p:sp>
      <p:sp>
        <p:nvSpPr>
          <p:cNvPr id="275" name="Google Shape;275;p1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76" name="Google Shape;276;p1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sp>
        <p:nvSpPr>
          <p:cNvPr id="277" name="Google Shape;277;p19"/>
          <p:cNvSpPr txBox="1"/>
          <p:nvPr>
            <p:ph idx="1" type="body"/>
          </p:nvPr>
        </p:nvSpPr>
        <p:spPr>
          <a:xfrm>
            <a:off x="310900" y="1135425"/>
            <a:ext cx="8522100" cy="369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This is where you get to be creative.</a:t>
            </a:r>
            <a:endParaRPr/>
          </a:p>
          <a:p>
            <a:pPr indent="0" lvl="0" marL="0" rtl="0" algn="l">
              <a:lnSpc>
                <a:spcPct val="115000"/>
              </a:lnSpc>
              <a:spcBef>
                <a:spcPts val="1600"/>
              </a:spcBef>
              <a:spcAft>
                <a:spcPts val="0"/>
              </a:spcAft>
              <a:buSzPts val="1800"/>
              <a:buNone/>
            </a:pPr>
            <a:r>
              <a:rPr lang="en-GB"/>
              <a:t>Make any small adjustment to the program and test it:</a:t>
            </a:r>
            <a:endParaRPr/>
          </a:p>
          <a:p>
            <a:pPr indent="457200" lvl="0" marL="0" rtl="0" algn="l">
              <a:lnSpc>
                <a:spcPct val="115000"/>
              </a:lnSpc>
              <a:spcBef>
                <a:spcPts val="1600"/>
              </a:spcBef>
              <a:spcAft>
                <a:spcPts val="0"/>
              </a:spcAft>
              <a:buSzPts val="1800"/>
              <a:buNone/>
            </a:pPr>
            <a:r>
              <a:rPr lang="en-GB"/>
              <a:t>Changing the brightness any of the LEDs</a:t>
            </a:r>
            <a:endParaRPr/>
          </a:p>
          <a:p>
            <a:pPr indent="457200" lvl="0" marL="0" rtl="0" algn="l">
              <a:lnSpc>
                <a:spcPct val="115000"/>
              </a:lnSpc>
              <a:spcBef>
                <a:spcPts val="1600"/>
              </a:spcBef>
              <a:spcAft>
                <a:spcPts val="0"/>
              </a:spcAft>
              <a:buSzPts val="1800"/>
              <a:buNone/>
            </a:pPr>
            <a:r>
              <a:rPr lang="en-GB"/>
              <a:t>Find out what happens if you don’t use display.clear()</a:t>
            </a:r>
            <a:endParaRPr/>
          </a:p>
          <a:p>
            <a:pPr indent="0" lvl="0" marL="457200" rtl="0" algn="l">
              <a:lnSpc>
                <a:spcPct val="115000"/>
              </a:lnSpc>
              <a:spcBef>
                <a:spcPts val="1600"/>
              </a:spcBef>
              <a:spcAft>
                <a:spcPts val="0"/>
              </a:spcAft>
              <a:buSzPts val="1800"/>
              <a:buNone/>
            </a:pPr>
            <a:r>
              <a:rPr lang="en-GB"/>
              <a:t>Change the name of any of the variables or parameters</a:t>
            </a:r>
            <a:endParaRPr/>
          </a:p>
          <a:p>
            <a:pPr indent="0" lvl="0" marL="457200" rtl="0" algn="l">
              <a:lnSpc>
                <a:spcPct val="115000"/>
              </a:lnSpc>
              <a:spcBef>
                <a:spcPts val="1600"/>
              </a:spcBef>
              <a:spcAft>
                <a:spcPts val="0"/>
              </a:spcAft>
              <a:buSzPts val="1800"/>
              <a:buNone/>
            </a:pPr>
            <a:r>
              <a:rPr lang="en-GB"/>
              <a:t>Produce a heart picture on the LED display for a quiet noise and a surprised emoji for a loud noise. </a:t>
            </a:r>
            <a:endParaRPr/>
          </a:p>
          <a:p>
            <a:pPr indent="0" lvl="0" marL="457200" rtl="0" algn="l">
              <a:lnSpc>
                <a:spcPct val="115000"/>
              </a:lnSpc>
              <a:spcBef>
                <a:spcPts val="1600"/>
              </a:spcBef>
              <a:spcAft>
                <a:spcPts val="0"/>
              </a:spcAft>
              <a:buSzPts val="1800"/>
              <a:buNone/>
            </a:pPr>
            <a:r>
              <a:t/>
            </a:r>
            <a:endParaRPr/>
          </a:p>
          <a:p>
            <a:pPr indent="0" lvl="0" marL="0" rtl="0" algn="l">
              <a:lnSpc>
                <a:spcPct val="115000"/>
              </a:lnSpc>
              <a:spcBef>
                <a:spcPts val="1600"/>
              </a:spcBef>
              <a:spcAft>
                <a:spcPts val="1600"/>
              </a:spcAft>
              <a:buSzPts val="1800"/>
              <a:buNone/>
            </a:pPr>
            <a:r>
              <a:t/>
            </a:r>
            <a:endParaRPr/>
          </a:p>
        </p:txBody>
      </p:sp>
      <p:pic>
        <p:nvPicPr>
          <p:cNvPr id="278" name="Google Shape;278;p19"/>
          <p:cNvPicPr preferRelativeResize="0"/>
          <p:nvPr/>
        </p:nvPicPr>
        <p:blipFill rotWithShape="1">
          <a:blip r:embed="rId3">
            <a:alphaModFix/>
          </a:blip>
          <a:srcRect b="0" l="0" r="0" t="0"/>
          <a:stretch/>
        </p:blipFill>
        <p:spPr>
          <a:xfrm>
            <a:off x="6683702" y="1135427"/>
            <a:ext cx="2460202" cy="1992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1000"/>
                                        <p:tgtEl>
                                          <p:spTgt spid="2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Whisp-o-meter</a:t>
            </a:r>
            <a:endParaRPr/>
          </a:p>
        </p:txBody>
      </p:sp>
      <p:sp>
        <p:nvSpPr>
          <p:cNvPr id="284" name="Google Shape;284;p2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85" name="Google Shape;285;p2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sp>
        <p:nvSpPr>
          <p:cNvPr id="286" name="Google Shape;286;p20"/>
          <p:cNvSpPr txBox="1"/>
          <p:nvPr>
            <p:ph idx="1" type="body"/>
          </p:nvPr>
        </p:nvSpPr>
        <p:spPr>
          <a:xfrm>
            <a:off x="5549075" y="1135425"/>
            <a:ext cx="3283800" cy="369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Complete the plenary worksheet to demonstrate your knowledge of functions and understanding of the whisp-o-meter program hardware.</a:t>
            </a:r>
            <a:endParaRPr/>
          </a:p>
          <a:p>
            <a:pPr indent="0" lvl="0" marL="0" rtl="0" algn="l">
              <a:lnSpc>
                <a:spcPct val="115000"/>
              </a:lnSpc>
              <a:spcBef>
                <a:spcPts val="1600"/>
              </a:spcBef>
              <a:spcAft>
                <a:spcPts val="0"/>
              </a:spcAft>
              <a:buSzPts val="1800"/>
              <a:buNone/>
            </a:pPr>
            <a:r>
              <a:t/>
            </a:r>
            <a:endParaRPr/>
          </a:p>
          <a:p>
            <a:pPr indent="0" lvl="0" marL="0" rtl="0" algn="l">
              <a:lnSpc>
                <a:spcPct val="115000"/>
              </a:lnSpc>
              <a:spcBef>
                <a:spcPts val="1600"/>
              </a:spcBef>
              <a:spcAft>
                <a:spcPts val="1600"/>
              </a:spcAft>
              <a:buSzPts val="1800"/>
              <a:buNone/>
            </a:pPr>
            <a:r>
              <a:rPr lang="en-GB"/>
              <a:t>Your homework is to think of another two modifications that you could make to the project.</a:t>
            </a:r>
            <a:endParaRPr/>
          </a:p>
        </p:txBody>
      </p:sp>
      <p:pic>
        <p:nvPicPr>
          <p:cNvPr id="287" name="Google Shape;287;p20"/>
          <p:cNvPicPr preferRelativeResize="0"/>
          <p:nvPr/>
        </p:nvPicPr>
        <p:blipFill rotWithShape="1">
          <a:blip r:embed="rId3">
            <a:alphaModFix/>
          </a:blip>
          <a:srcRect b="0" l="0" r="0" t="0"/>
          <a:stretch/>
        </p:blipFill>
        <p:spPr>
          <a:xfrm>
            <a:off x="1807387" y="1017600"/>
            <a:ext cx="2479068" cy="375693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
                                            <p:txEl>
                                              <p:pRg end="0" st="0"/>
                                            </p:txEl>
                                          </p:spTgt>
                                        </p:tgtEl>
                                        <p:attrNameLst>
                                          <p:attrName>style.visibility</p:attrName>
                                        </p:attrNameLst>
                                      </p:cBhvr>
                                      <p:to>
                                        <p:strVal val="visible"/>
                                      </p:to>
                                    </p:set>
                                    <p:animEffect filter="fade" transition="in">
                                      <p:cBhvr>
                                        <p:cTn dur="1000"/>
                                        <p:tgtEl>
                                          <p:spTgt spid="28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
                                            <p:txEl>
                                              <p:pRg end="1" st="1"/>
                                            </p:txEl>
                                          </p:spTgt>
                                        </p:tgtEl>
                                        <p:attrNameLst>
                                          <p:attrName>style.visibility</p:attrName>
                                        </p:attrNameLst>
                                      </p:cBhvr>
                                      <p:to>
                                        <p:strVal val="visible"/>
                                      </p:to>
                                    </p:set>
                                    <p:animEffect filter="fade" transition="in">
                                      <p:cBhvr>
                                        <p:cTn dur="1000"/>
                                        <p:tgtEl>
                                          <p:spTgt spid="28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
                                            <p:txEl>
                                              <p:pRg end="2" st="2"/>
                                            </p:txEl>
                                          </p:spTgt>
                                        </p:tgtEl>
                                        <p:attrNameLst>
                                          <p:attrName>style.visibility</p:attrName>
                                        </p:attrNameLst>
                                      </p:cBhvr>
                                      <p:to>
                                        <p:strVal val="visible"/>
                                      </p:to>
                                    </p:set>
                                    <p:animEffect filter="fade" transition="in">
                                      <p:cBhvr>
                                        <p:cTn dur="1000"/>
                                        <p:tgtEl>
                                          <p:spTgt spid="28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
                                        </p:tgtEl>
                                        <p:attrNameLst>
                                          <p:attrName>style.visibility</p:attrName>
                                        </p:attrNameLst>
                                      </p:cBhvr>
                                      <p:to>
                                        <p:strVal val="visible"/>
                                      </p:to>
                                    </p:set>
                                    <p:animEffect filter="fade" transition="in">
                                      <p:cBhvr>
                                        <p:cTn dur="1000"/>
                                        <p:tgtEl>
                                          <p:spTgt spid="2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gaf07246ae0_0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Range revision</a:t>
            </a:r>
            <a:endParaRPr/>
          </a:p>
        </p:txBody>
      </p:sp>
      <p:sp>
        <p:nvSpPr>
          <p:cNvPr id="42" name="Google Shape;42;gaf07246ae0_0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43" name="Google Shape;43;gaf07246ae0_0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 - slide 1 of 5</a:t>
            </a:r>
            <a:endParaRPr b="0" i="0" sz="1400" u="none" cap="none" strike="noStrike">
              <a:solidFill>
                <a:srgbClr val="666666"/>
              </a:solidFill>
              <a:latin typeface="Arial"/>
              <a:ea typeface="Arial"/>
              <a:cs typeface="Arial"/>
              <a:sym typeface="Arial"/>
            </a:endParaRPr>
          </a:p>
        </p:txBody>
      </p:sp>
      <p:sp>
        <p:nvSpPr>
          <p:cNvPr id="44" name="Google Shape;44;gaf07246ae0_0_3"/>
          <p:cNvSpPr txBox="1"/>
          <p:nvPr/>
        </p:nvSpPr>
        <p:spPr>
          <a:xfrm>
            <a:off x="293300" y="1017600"/>
            <a:ext cx="8647800" cy="38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for x in range(6):</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  print(x)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36550" lvl="0" marL="457200" marR="0" rtl="0" algn="l">
              <a:lnSpc>
                <a:spcPct val="100000"/>
              </a:lnSpc>
              <a:spcBef>
                <a:spcPts val="0"/>
              </a:spcBef>
              <a:spcAft>
                <a:spcPts val="0"/>
              </a:spcAft>
              <a:buClr>
                <a:srgbClr val="000000"/>
              </a:buClr>
              <a:buSzPts val="1700"/>
              <a:buFont typeface="Arial"/>
              <a:buAutoNum type="arabicParenR"/>
            </a:pPr>
            <a:r>
              <a:rPr b="0" i="0" lang="en-GB" sz="1700" u="none" cap="none" strike="noStrike">
                <a:solidFill>
                  <a:srgbClr val="000000"/>
                </a:solidFill>
                <a:latin typeface="Arial"/>
                <a:ea typeface="Arial"/>
                <a:cs typeface="Arial"/>
                <a:sym typeface="Arial"/>
              </a:rPr>
              <a:t>Which is the correct output a,b or c?</a:t>
            </a:r>
            <a:endParaRPr b="0" i="0" sz="1700" u="none" cap="none" strike="noStrike">
              <a:solidFill>
                <a:srgbClr val="000000"/>
              </a:solidFill>
              <a:latin typeface="Arial"/>
              <a:ea typeface="Arial"/>
              <a:cs typeface="Arial"/>
              <a:sym typeface="Arial"/>
            </a:endParaRPr>
          </a:p>
          <a:p>
            <a:pPr indent="-336550" lvl="0" marL="457200" marR="0" rtl="0" algn="l">
              <a:lnSpc>
                <a:spcPct val="100000"/>
              </a:lnSpc>
              <a:spcBef>
                <a:spcPts val="0"/>
              </a:spcBef>
              <a:spcAft>
                <a:spcPts val="0"/>
              </a:spcAft>
              <a:buClr>
                <a:srgbClr val="000000"/>
              </a:buClr>
              <a:buSzPts val="1700"/>
              <a:buFont typeface="Arial"/>
              <a:buAutoNum type="arabicParenR"/>
            </a:pPr>
            <a:r>
              <a:rPr b="0" i="0" lang="en-GB" sz="1700" u="none" cap="none" strike="noStrike">
                <a:solidFill>
                  <a:srgbClr val="000000"/>
                </a:solidFill>
                <a:latin typeface="Arial"/>
                <a:ea typeface="Arial"/>
                <a:cs typeface="Arial"/>
                <a:sym typeface="Arial"/>
              </a:rPr>
              <a:t>Write the correct code for the other two outputs</a:t>
            </a:r>
            <a:endParaRPr b="0" i="0" sz="1700" u="none" cap="none" strike="noStrike">
              <a:solidFill>
                <a:srgbClr val="000000"/>
              </a:solidFill>
              <a:latin typeface="Arial"/>
              <a:ea typeface="Arial"/>
              <a:cs typeface="Arial"/>
              <a:sym typeface="Arial"/>
            </a:endParaRPr>
          </a:p>
          <a:p>
            <a:pPr indent="-336550" lvl="0" marL="457200" marR="0" rtl="0" algn="l">
              <a:lnSpc>
                <a:spcPct val="100000"/>
              </a:lnSpc>
              <a:spcBef>
                <a:spcPts val="0"/>
              </a:spcBef>
              <a:spcAft>
                <a:spcPts val="0"/>
              </a:spcAft>
              <a:buClr>
                <a:srgbClr val="000000"/>
              </a:buClr>
              <a:buSzPts val="1700"/>
              <a:buFont typeface="Arial"/>
              <a:buAutoNum type="arabicParenR"/>
            </a:pPr>
            <a:r>
              <a:rPr b="0" i="0" lang="en-GB" sz="1700" u="none" cap="none" strike="noStrike">
                <a:solidFill>
                  <a:srgbClr val="000000"/>
                </a:solidFill>
                <a:latin typeface="Arial"/>
                <a:ea typeface="Arial"/>
                <a:cs typeface="Arial"/>
                <a:sym typeface="Arial"/>
              </a:rPr>
              <a:t>What is the word (beginning with i) which means to repeat - this is an example of it!</a:t>
            </a:r>
            <a:endParaRPr b="0" i="0" sz="17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aphicFrame>
        <p:nvGraphicFramePr>
          <p:cNvPr id="45" name="Google Shape;45;gaf07246ae0_0_3"/>
          <p:cNvGraphicFramePr/>
          <p:nvPr/>
        </p:nvGraphicFramePr>
        <p:xfrm>
          <a:off x="533113" y="1743335"/>
          <a:ext cx="3000000" cy="3000000"/>
        </p:xfrm>
        <a:graphic>
          <a:graphicData uri="http://schemas.openxmlformats.org/drawingml/2006/table">
            <a:tbl>
              <a:tblPr>
                <a:noFill/>
                <a:tableStyleId>{FF59CE61-7EB0-4421-A656-4A89B76847E5}</a:tableStyleId>
              </a:tblPr>
              <a:tblGrid>
                <a:gridCol w="2668025"/>
                <a:gridCol w="2668025"/>
                <a:gridCol w="2668025"/>
              </a:tblGrid>
              <a:tr h="404550">
                <a:tc>
                  <a:txBody>
                    <a:bodyPr/>
                    <a:lstStyle/>
                    <a:p>
                      <a:pPr indent="0" lvl="0" marL="0" marR="0" rtl="0" algn="ctr">
                        <a:lnSpc>
                          <a:spcPct val="100000"/>
                        </a:lnSpc>
                        <a:spcBef>
                          <a:spcPts val="0"/>
                        </a:spcBef>
                        <a:spcAft>
                          <a:spcPts val="0"/>
                        </a:spcAft>
                        <a:buClr>
                          <a:srgbClr val="000000"/>
                        </a:buClr>
                        <a:buSzPts val="1500"/>
                        <a:buFont typeface="Arial"/>
                        <a:buNone/>
                      </a:pPr>
                      <a:r>
                        <a:rPr lang="en-GB" sz="1500" u="none" cap="none" strike="noStrike"/>
                        <a:t>(a)</a:t>
                      </a:r>
                      <a:endParaRPr sz="15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500"/>
                        <a:buFont typeface="Arial"/>
                        <a:buNone/>
                      </a:pPr>
                      <a:r>
                        <a:rPr lang="en-GB" sz="1500" u="none" cap="none" strike="noStrike"/>
                        <a:t>(b)</a:t>
                      </a:r>
                      <a:endParaRPr sz="15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500"/>
                        <a:buFont typeface="Arial"/>
                        <a:buNone/>
                      </a:pPr>
                      <a:r>
                        <a:rPr lang="en-GB" sz="1500" u="none" cap="none" strike="noStrike"/>
                        <a:t>(c)</a:t>
                      </a:r>
                      <a:endParaRPr sz="1500" u="none" cap="none" strike="noStrike"/>
                    </a:p>
                  </a:txBody>
                  <a:tcPr marT="91425" marB="91425" marR="91425" marL="91425"/>
                </a:tc>
              </a:tr>
              <a:tr h="1753075">
                <a:tc>
                  <a:txBody>
                    <a:bodyPr/>
                    <a:lstStyle/>
                    <a:p>
                      <a:pPr indent="0" lvl="0" marL="0" marR="0" rtl="0" algn="l">
                        <a:lnSpc>
                          <a:spcPct val="100000"/>
                        </a:lnSpc>
                        <a:spcBef>
                          <a:spcPts val="0"/>
                        </a:spcBef>
                        <a:spcAft>
                          <a:spcPts val="0"/>
                        </a:spcAft>
                        <a:buClr>
                          <a:srgbClr val="000000"/>
                        </a:buClr>
                        <a:buSzPts val="1500"/>
                        <a:buFont typeface="Arial"/>
                        <a:buNone/>
                      </a:pPr>
                      <a:r>
                        <a:rPr lang="en-GB" sz="1500" u="none" cap="none" strike="noStrike"/>
                        <a:t>0</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1</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2</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3</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4</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5</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6</a:t>
                      </a:r>
                      <a:endParaRPr sz="15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500"/>
                        <a:buFont typeface="Arial"/>
                        <a:buNone/>
                      </a:pPr>
                      <a:r>
                        <a:rPr lang="en-GB" sz="1500" u="none" cap="none" strike="noStrike"/>
                        <a:t>0</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1</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2</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3</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4</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5</a:t>
                      </a:r>
                      <a:endParaRPr sz="15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500"/>
                        <a:buFont typeface="Arial"/>
                        <a:buNone/>
                      </a:pPr>
                      <a:r>
                        <a:rPr lang="en-GB" sz="1500" u="none" cap="none" strike="noStrike"/>
                        <a:t>1</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2</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3</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4</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5</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n-GB" sz="1500" u="none" cap="none" strike="noStrike"/>
                        <a:t>6</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t/>
                      </a:r>
                      <a:endParaRPr sz="1500" u="none" cap="none" strike="noStrike"/>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p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Turn to your partner and explain what the range() function does</a:t>
            </a:r>
            <a:endParaRPr/>
          </a:p>
        </p:txBody>
      </p:sp>
      <p:sp>
        <p:nvSpPr>
          <p:cNvPr id="51" name="Google Shape;51;p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52" name="Google Shape;52;p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 - slide 2 of 5</a:t>
            </a:r>
            <a:endParaRPr b="0" i="0" sz="1400" u="none" cap="none" strike="noStrike">
              <a:solidFill>
                <a:srgbClr val="666666"/>
              </a:solidFill>
              <a:latin typeface="Arial"/>
              <a:ea typeface="Arial"/>
              <a:cs typeface="Arial"/>
              <a:sym typeface="Arial"/>
            </a:endParaRPr>
          </a:p>
        </p:txBody>
      </p:sp>
      <p:sp>
        <p:nvSpPr>
          <p:cNvPr id="53" name="Google Shape;53;p3"/>
          <p:cNvSpPr txBox="1"/>
          <p:nvPr/>
        </p:nvSpPr>
        <p:spPr>
          <a:xfrm>
            <a:off x="313400" y="1017600"/>
            <a:ext cx="8443500" cy="381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The range() function returns a sequence of numbers, starting from 0 by default, and increments by 1 (by default), and ends at a specified number. A for loop is used for iterating over a sequence (that is either a list, a tuple, a dictionary, a set, or a string).</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To loop through a set of code a specified number of times, we can use the range() function with a for loop as below:</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for x in range(6):</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  print(x)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(n.b. The looper (x in this case) could be almost any word or symbol…apart from keywords e.g. “for” itself). So, the word ‘potato’ could be a looper.</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4" name="Google Shape;54;p3"/>
          <p:cNvGrpSpPr/>
          <p:nvPr/>
        </p:nvGrpSpPr>
        <p:grpSpPr>
          <a:xfrm>
            <a:off x="5954675" y="2057350"/>
            <a:ext cx="3447475" cy="2434776"/>
            <a:chOff x="5954675" y="2057350"/>
            <a:chExt cx="3447475" cy="2434776"/>
          </a:xfrm>
        </p:grpSpPr>
        <p:pic>
          <p:nvPicPr>
            <p:cNvPr id="55" name="Google Shape;55;p3"/>
            <p:cNvPicPr preferRelativeResize="0"/>
            <p:nvPr/>
          </p:nvPicPr>
          <p:blipFill rotWithShape="1">
            <a:blip r:embed="rId3">
              <a:alphaModFix/>
            </a:blip>
            <a:srcRect b="0" l="0" r="0" t="0"/>
            <a:stretch/>
          </p:blipFill>
          <p:spPr>
            <a:xfrm>
              <a:off x="5954675" y="2057350"/>
              <a:ext cx="3447475" cy="2434776"/>
            </a:xfrm>
            <a:prstGeom prst="rect">
              <a:avLst/>
            </a:prstGeom>
            <a:noFill/>
            <a:ln>
              <a:noFill/>
            </a:ln>
          </p:spPr>
        </p:pic>
        <p:sp>
          <p:nvSpPr>
            <p:cNvPr id="56" name="Google Shape;56;p3"/>
            <p:cNvSpPr txBox="1"/>
            <p:nvPr/>
          </p:nvSpPr>
          <p:spPr>
            <a:xfrm>
              <a:off x="7970150" y="2362250"/>
              <a:ext cx="989400" cy="706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Quicksand"/>
                  <a:ea typeface="Quicksand"/>
                  <a:cs typeface="Quicksand"/>
                  <a:sym typeface="Quicksand"/>
                </a:rPr>
                <a:t>I could be the “looper”</a:t>
              </a:r>
              <a:endParaRPr b="0" i="0" sz="1200" u="none" cap="none" strike="noStrike">
                <a:solidFill>
                  <a:srgbClr val="000000"/>
                </a:solidFill>
                <a:latin typeface="Quicksand"/>
                <a:ea typeface="Quicksand"/>
                <a:cs typeface="Quicksand"/>
                <a:sym typeface="Quicksand"/>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0" st="0"/>
                                            </p:txEl>
                                          </p:spTgt>
                                        </p:tgtEl>
                                        <p:attrNameLst>
                                          <p:attrName>style.visibility</p:attrName>
                                        </p:attrNameLst>
                                      </p:cBhvr>
                                      <p:to>
                                        <p:strVal val="visible"/>
                                      </p:to>
                                    </p:set>
                                    <p:animEffect filter="fade" transition="in">
                                      <p:cBhvr>
                                        <p:cTn dur="1000"/>
                                        <p:tgtEl>
                                          <p:spTgt spid="5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1" st="1"/>
                                            </p:txEl>
                                          </p:spTgt>
                                        </p:tgtEl>
                                        <p:attrNameLst>
                                          <p:attrName>style.visibility</p:attrName>
                                        </p:attrNameLst>
                                      </p:cBhvr>
                                      <p:to>
                                        <p:strVal val="visible"/>
                                      </p:to>
                                    </p:set>
                                    <p:animEffect filter="fade" transition="in">
                                      <p:cBhvr>
                                        <p:cTn dur="1000"/>
                                        <p:tgtEl>
                                          <p:spTgt spid="5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2" st="2"/>
                                            </p:txEl>
                                          </p:spTgt>
                                        </p:tgtEl>
                                        <p:attrNameLst>
                                          <p:attrName>style.visibility</p:attrName>
                                        </p:attrNameLst>
                                      </p:cBhvr>
                                      <p:to>
                                        <p:strVal val="visible"/>
                                      </p:to>
                                    </p:set>
                                    <p:animEffect filter="fade" transition="in">
                                      <p:cBhvr>
                                        <p:cTn dur="1000"/>
                                        <p:tgtEl>
                                          <p:spTgt spid="5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3" st="3"/>
                                            </p:txEl>
                                          </p:spTgt>
                                        </p:tgtEl>
                                        <p:attrNameLst>
                                          <p:attrName>style.visibility</p:attrName>
                                        </p:attrNameLst>
                                      </p:cBhvr>
                                      <p:to>
                                        <p:strVal val="visible"/>
                                      </p:to>
                                    </p:set>
                                    <p:animEffect filter="fade" transition="in">
                                      <p:cBhvr>
                                        <p:cTn dur="1000"/>
                                        <p:tgtEl>
                                          <p:spTgt spid="5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4" st="4"/>
                                            </p:txEl>
                                          </p:spTgt>
                                        </p:tgtEl>
                                        <p:attrNameLst>
                                          <p:attrName>style.visibility</p:attrName>
                                        </p:attrNameLst>
                                      </p:cBhvr>
                                      <p:to>
                                        <p:strVal val="visible"/>
                                      </p:to>
                                    </p:set>
                                    <p:animEffect filter="fade" transition="in">
                                      <p:cBhvr>
                                        <p:cTn dur="1000"/>
                                        <p:tgtEl>
                                          <p:spTgt spid="5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5" st="5"/>
                                            </p:txEl>
                                          </p:spTgt>
                                        </p:tgtEl>
                                        <p:attrNameLst>
                                          <p:attrName>style.visibility</p:attrName>
                                        </p:attrNameLst>
                                      </p:cBhvr>
                                      <p:to>
                                        <p:strVal val="visible"/>
                                      </p:to>
                                    </p:set>
                                    <p:animEffect filter="fade" transition="in">
                                      <p:cBhvr>
                                        <p:cTn dur="1000"/>
                                        <p:tgtEl>
                                          <p:spTgt spid="5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6" st="6"/>
                                            </p:txEl>
                                          </p:spTgt>
                                        </p:tgtEl>
                                        <p:attrNameLst>
                                          <p:attrName>style.visibility</p:attrName>
                                        </p:attrNameLst>
                                      </p:cBhvr>
                                      <p:to>
                                        <p:strVal val="visible"/>
                                      </p:to>
                                    </p:set>
                                    <p:animEffect filter="fade" transition="in">
                                      <p:cBhvr>
                                        <p:cTn dur="1000"/>
                                        <p:tgtEl>
                                          <p:spTgt spid="5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7" st="7"/>
                                            </p:txEl>
                                          </p:spTgt>
                                        </p:tgtEl>
                                        <p:attrNameLst>
                                          <p:attrName>style.visibility</p:attrName>
                                        </p:attrNameLst>
                                      </p:cBhvr>
                                      <p:to>
                                        <p:strVal val="visible"/>
                                      </p:to>
                                    </p:set>
                                    <p:animEffect filter="fade" transition="in">
                                      <p:cBhvr>
                                        <p:cTn dur="1000"/>
                                        <p:tgtEl>
                                          <p:spTgt spid="5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8" st="8"/>
                                            </p:txEl>
                                          </p:spTgt>
                                        </p:tgtEl>
                                        <p:attrNameLst>
                                          <p:attrName>style.visibility</p:attrName>
                                        </p:attrNameLst>
                                      </p:cBhvr>
                                      <p:to>
                                        <p:strVal val="visible"/>
                                      </p:to>
                                    </p:set>
                                    <p:animEffect filter="fade" transition="in">
                                      <p:cBhvr>
                                        <p:cTn dur="1000"/>
                                        <p:tgtEl>
                                          <p:spTgt spid="53">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9" st="9"/>
                                            </p:txEl>
                                          </p:spTgt>
                                        </p:tgtEl>
                                        <p:attrNameLst>
                                          <p:attrName>style.visibility</p:attrName>
                                        </p:attrNameLst>
                                      </p:cBhvr>
                                      <p:to>
                                        <p:strVal val="visible"/>
                                      </p:to>
                                    </p:set>
                                    <p:animEffect filter="fade" transition="in">
                                      <p:cBhvr>
                                        <p:cTn dur="1000"/>
                                        <p:tgtEl>
                                          <p:spTgt spid="53">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
                                            <p:txEl>
                                              <p:pRg end="10" st="10"/>
                                            </p:txEl>
                                          </p:spTgt>
                                        </p:tgtEl>
                                        <p:attrNameLst>
                                          <p:attrName>style.visibility</p:attrName>
                                        </p:attrNameLst>
                                      </p:cBhvr>
                                      <p:to>
                                        <p:strVal val="visible"/>
                                      </p:to>
                                    </p:set>
                                    <p:animEffect filter="fade" transition="in">
                                      <p:cBhvr>
                                        <p:cTn dur="1000"/>
                                        <p:tgtEl>
                                          <p:spTgt spid="53">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gaf07246ae0_0_14"/>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Range revision</a:t>
            </a:r>
            <a:endParaRPr/>
          </a:p>
        </p:txBody>
      </p:sp>
      <p:sp>
        <p:nvSpPr>
          <p:cNvPr id="62" name="Google Shape;62;gaf07246ae0_0_1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3" name="Google Shape;63;gaf07246ae0_0_1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 - slide 3 of 5</a:t>
            </a:r>
            <a:endParaRPr b="0" i="0" sz="1400" u="none" cap="none" strike="noStrike">
              <a:solidFill>
                <a:srgbClr val="666666"/>
              </a:solidFill>
              <a:latin typeface="Arial"/>
              <a:ea typeface="Arial"/>
              <a:cs typeface="Arial"/>
              <a:sym typeface="Arial"/>
            </a:endParaRPr>
          </a:p>
        </p:txBody>
      </p:sp>
      <p:sp>
        <p:nvSpPr>
          <p:cNvPr id="64" name="Google Shape;64;gaf07246ae0_0_14"/>
          <p:cNvSpPr txBox="1"/>
          <p:nvPr/>
        </p:nvSpPr>
        <p:spPr>
          <a:xfrm>
            <a:off x="350250" y="1104700"/>
            <a:ext cx="8443500" cy="3817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Iteration means to repeat.  In this case can you describe in words what the code is doing?</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Arial"/>
                <a:ea typeface="Arial"/>
                <a:cs typeface="Arial"/>
                <a:sym typeface="Arial"/>
              </a:rPr>
              <a:t>It is printing every integer (whole number) starting from the default 0 to the value before the top of the range.</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aphicFrame>
        <p:nvGraphicFramePr>
          <p:cNvPr id="65" name="Google Shape;65;gaf07246ae0_0_14"/>
          <p:cNvGraphicFramePr/>
          <p:nvPr/>
        </p:nvGraphicFramePr>
        <p:xfrm>
          <a:off x="404850" y="1107447"/>
          <a:ext cx="3000000" cy="3000000"/>
        </p:xfrm>
        <a:graphic>
          <a:graphicData uri="http://schemas.openxmlformats.org/drawingml/2006/table">
            <a:tbl>
              <a:tblPr>
                <a:noFill/>
                <a:tableStyleId>{FF59CE61-7EB0-4421-A656-4A89B76847E5}</a:tableStyleId>
              </a:tblPr>
              <a:tblGrid>
                <a:gridCol w="2668025"/>
                <a:gridCol w="2668025"/>
                <a:gridCol w="2668025"/>
              </a:tblGrid>
              <a:tr h="509525">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(a) for x in range(7):</a:t>
                      </a:r>
                      <a:endParaRPr sz="1800" u="none" cap="none" strike="noStrike"/>
                    </a:p>
                    <a:p>
                      <a:pPr indent="0" lvl="0" marL="0" marR="0" rtl="0" algn="l">
                        <a:lnSpc>
                          <a:spcPct val="100000"/>
                        </a:lnSpc>
                        <a:spcBef>
                          <a:spcPts val="0"/>
                        </a:spcBef>
                        <a:spcAft>
                          <a:spcPts val="0"/>
                        </a:spcAft>
                        <a:buClr>
                          <a:srgbClr val="000000"/>
                        </a:buClr>
                        <a:buSzPts val="1800"/>
                        <a:buFont typeface="Arial"/>
                        <a:buNone/>
                      </a:pPr>
                      <a:r>
                        <a:rPr lang="en-GB" sz="1800" u="none" cap="none" strike="noStrike"/>
                        <a:t>        print(x)</a:t>
                      </a:r>
                      <a:endParaRPr sz="18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GB" sz="1800" u="none" cap="none" strike="noStrike"/>
                        <a:t>(b) for x in range(6):</a:t>
                      </a:r>
                      <a:endParaRPr b="1" sz="1800" u="none" cap="none" strike="noStrike"/>
                    </a:p>
                    <a:p>
                      <a:pPr indent="0" lvl="0" marL="0" marR="0" rtl="0" algn="l">
                        <a:lnSpc>
                          <a:spcPct val="100000"/>
                        </a:lnSpc>
                        <a:spcBef>
                          <a:spcPts val="0"/>
                        </a:spcBef>
                        <a:spcAft>
                          <a:spcPts val="0"/>
                        </a:spcAft>
                        <a:buClr>
                          <a:srgbClr val="000000"/>
                        </a:buClr>
                        <a:buSzPts val="1800"/>
                        <a:buFont typeface="Arial"/>
                        <a:buNone/>
                      </a:pPr>
                      <a:r>
                        <a:rPr b="1" lang="en-GB" sz="1800" u="none" cap="none" strike="noStrike"/>
                        <a:t>        print(x) #correct</a:t>
                      </a:r>
                      <a:endParaRPr b="1" sz="18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(c) for x in range(1,7):</a:t>
                      </a:r>
                      <a:endParaRPr sz="1800" u="none" cap="none" strike="noStrike"/>
                    </a:p>
                    <a:p>
                      <a:pPr indent="0" lvl="0" marL="0" marR="0" rtl="0" algn="l">
                        <a:lnSpc>
                          <a:spcPct val="100000"/>
                        </a:lnSpc>
                        <a:spcBef>
                          <a:spcPts val="0"/>
                        </a:spcBef>
                        <a:spcAft>
                          <a:spcPts val="0"/>
                        </a:spcAft>
                        <a:buClr>
                          <a:srgbClr val="000000"/>
                        </a:buClr>
                        <a:buSzPts val="1800"/>
                        <a:buFont typeface="Arial"/>
                        <a:buNone/>
                      </a:pPr>
                      <a:r>
                        <a:rPr lang="en-GB" sz="1800" u="none" cap="none" strike="noStrike"/>
                        <a:t>        print(x)</a:t>
                      </a:r>
                      <a:endParaRPr sz="1800" u="none" cap="none" strike="noStrike"/>
                    </a:p>
                  </a:txBody>
                  <a:tcPr marT="91425" marB="91425" marR="91425" marL="91425"/>
                </a:tc>
              </a:tr>
              <a:tr h="1573750">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1</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2</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3</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4</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5</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6</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t>0</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rPr b="1" lang="en-GB" sz="1400" u="none" cap="none" strike="noStrike"/>
                        <a:t>1</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rPr b="1" lang="en-GB" sz="1400" u="none" cap="none" strike="noStrike"/>
                        <a:t>2</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rPr b="1" lang="en-GB" sz="1400" u="none" cap="none" strike="noStrike"/>
                        <a:t>3</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rPr b="1" lang="en-GB" sz="1400" u="none" cap="none" strike="noStrike"/>
                        <a:t>4</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rPr b="1" lang="en-GB" sz="1400" u="none" cap="none" strike="noStrike"/>
                        <a:t>5</a:t>
                      </a:r>
                      <a:endParaRPr b="1"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0</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1</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2</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3</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4</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5</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n-GB" sz="1400" u="none" cap="none" strike="noStrike"/>
                        <a:t>6</a:t>
                      </a:r>
                      <a:endParaRPr sz="1400" u="none" cap="none" strike="noStrike"/>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a5e0873243_0_0"/>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Range revision</a:t>
            </a:r>
            <a:endParaRPr/>
          </a:p>
        </p:txBody>
      </p:sp>
      <p:sp>
        <p:nvSpPr>
          <p:cNvPr id="71" name="Google Shape;71;ga5e087324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72" name="Google Shape;72;ga5e087324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 - slide 4 of 5</a:t>
            </a:r>
            <a:endParaRPr b="0" i="0" sz="1400" u="none" cap="none" strike="noStrike">
              <a:solidFill>
                <a:srgbClr val="666666"/>
              </a:solidFill>
              <a:latin typeface="Arial"/>
              <a:ea typeface="Arial"/>
              <a:cs typeface="Arial"/>
              <a:sym typeface="Arial"/>
            </a:endParaRPr>
          </a:p>
        </p:txBody>
      </p:sp>
      <p:sp>
        <p:nvSpPr>
          <p:cNvPr id="73" name="Google Shape;73;ga5e0873243_0_0"/>
          <p:cNvSpPr txBox="1"/>
          <p:nvPr/>
        </p:nvSpPr>
        <p:spPr>
          <a:xfrm>
            <a:off x="350250" y="1104700"/>
            <a:ext cx="8443500" cy="372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But what if you don’t want to start at 0 and you don’t want to move up in steps of 1?</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for x in range (start, end, step-size)</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What would this output?</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for potato in range(2, 18, 3):</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  print(potato)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pic>
        <p:nvPicPr>
          <p:cNvPr id="74" name="Google Shape;74;ga5e0873243_0_0"/>
          <p:cNvPicPr preferRelativeResize="0"/>
          <p:nvPr/>
        </p:nvPicPr>
        <p:blipFill rotWithShape="1">
          <a:blip r:embed="rId3">
            <a:alphaModFix/>
          </a:blip>
          <a:srcRect b="0" l="0" r="0" t="0"/>
          <a:stretch/>
        </p:blipFill>
        <p:spPr>
          <a:xfrm>
            <a:off x="4975426" y="2156950"/>
            <a:ext cx="3692525" cy="246168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ga5e0873243_0_9"/>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Range revision</a:t>
            </a:r>
            <a:endParaRPr/>
          </a:p>
        </p:txBody>
      </p:sp>
      <p:sp>
        <p:nvSpPr>
          <p:cNvPr id="80" name="Google Shape;80;ga5e0873243_0_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1" name="Google Shape;81;ga5e0873243_0_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 - slide 5 of 5</a:t>
            </a:r>
            <a:endParaRPr b="0" i="0" sz="1400" u="none" cap="none" strike="noStrike">
              <a:solidFill>
                <a:srgbClr val="666666"/>
              </a:solidFill>
              <a:latin typeface="Arial"/>
              <a:ea typeface="Arial"/>
              <a:cs typeface="Arial"/>
              <a:sym typeface="Arial"/>
            </a:endParaRPr>
          </a:p>
        </p:txBody>
      </p:sp>
      <p:sp>
        <p:nvSpPr>
          <p:cNvPr id="82" name="Google Shape;82;ga5e0873243_0_9"/>
          <p:cNvSpPr txBox="1"/>
          <p:nvPr/>
        </p:nvSpPr>
        <p:spPr>
          <a:xfrm>
            <a:off x="145850" y="1104700"/>
            <a:ext cx="8905800" cy="359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for potato in range(2,18, 3):</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  print(potato)</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2</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5</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8</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11</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14</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17</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Now complete the starter worksheet, which contains more examples of for and range.</a:t>
            </a:r>
            <a:endParaRPr b="0" i="0" sz="1800" u="none" cap="none" strike="noStrike">
              <a:solidFill>
                <a:srgbClr val="434343"/>
              </a:solidFill>
              <a:latin typeface="Arial"/>
              <a:ea typeface="Arial"/>
              <a:cs typeface="Arial"/>
              <a:sym typeface="Arial"/>
            </a:endParaRPr>
          </a:p>
        </p:txBody>
      </p:sp>
      <p:pic>
        <p:nvPicPr>
          <p:cNvPr id="83" name="Google Shape;83;ga5e0873243_0_9"/>
          <p:cNvPicPr preferRelativeResize="0"/>
          <p:nvPr/>
        </p:nvPicPr>
        <p:blipFill rotWithShape="1">
          <a:blip r:embed="rId3">
            <a:alphaModFix/>
          </a:blip>
          <a:srcRect b="0" l="0" r="0" t="0"/>
          <a:stretch/>
        </p:blipFill>
        <p:spPr>
          <a:xfrm>
            <a:off x="3482675" y="1202050"/>
            <a:ext cx="5476976" cy="27384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0" st="0"/>
                                            </p:txEl>
                                          </p:spTgt>
                                        </p:tgtEl>
                                        <p:attrNameLst>
                                          <p:attrName>style.visibility</p:attrName>
                                        </p:attrNameLst>
                                      </p:cBhvr>
                                      <p:to>
                                        <p:strVal val="visible"/>
                                      </p:to>
                                    </p:set>
                                    <p:animEffect filter="fade" transition="in">
                                      <p:cBhvr>
                                        <p:cTn dur="1000"/>
                                        <p:tgtEl>
                                          <p:spTgt spid="8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1" st="1"/>
                                            </p:txEl>
                                          </p:spTgt>
                                        </p:tgtEl>
                                        <p:attrNameLst>
                                          <p:attrName>style.visibility</p:attrName>
                                        </p:attrNameLst>
                                      </p:cBhvr>
                                      <p:to>
                                        <p:strVal val="visible"/>
                                      </p:to>
                                    </p:set>
                                    <p:animEffect filter="fade" transition="in">
                                      <p:cBhvr>
                                        <p:cTn dur="1000"/>
                                        <p:tgtEl>
                                          <p:spTgt spid="8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2" st="2"/>
                                            </p:txEl>
                                          </p:spTgt>
                                        </p:tgtEl>
                                        <p:attrNameLst>
                                          <p:attrName>style.visibility</p:attrName>
                                        </p:attrNameLst>
                                      </p:cBhvr>
                                      <p:to>
                                        <p:strVal val="visible"/>
                                      </p:to>
                                    </p:set>
                                    <p:animEffect filter="fade" transition="in">
                                      <p:cBhvr>
                                        <p:cTn dur="1000"/>
                                        <p:tgtEl>
                                          <p:spTgt spid="8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3" st="3"/>
                                            </p:txEl>
                                          </p:spTgt>
                                        </p:tgtEl>
                                        <p:attrNameLst>
                                          <p:attrName>style.visibility</p:attrName>
                                        </p:attrNameLst>
                                      </p:cBhvr>
                                      <p:to>
                                        <p:strVal val="visible"/>
                                      </p:to>
                                    </p:set>
                                    <p:animEffect filter="fade" transition="in">
                                      <p:cBhvr>
                                        <p:cTn dur="1000"/>
                                        <p:tgtEl>
                                          <p:spTgt spid="8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4" st="4"/>
                                            </p:txEl>
                                          </p:spTgt>
                                        </p:tgtEl>
                                        <p:attrNameLst>
                                          <p:attrName>style.visibility</p:attrName>
                                        </p:attrNameLst>
                                      </p:cBhvr>
                                      <p:to>
                                        <p:strVal val="visible"/>
                                      </p:to>
                                    </p:set>
                                    <p:animEffect filter="fade" transition="in">
                                      <p:cBhvr>
                                        <p:cTn dur="1000"/>
                                        <p:tgtEl>
                                          <p:spTgt spid="8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5" st="5"/>
                                            </p:txEl>
                                          </p:spTgt>
                                        </p:tgtEl>
                                        <p:attrNameLst>
                                          <p:attrName>style.visibility</p:attrName>
                                        </p:attrNameLst>
                                      </p:cBhvr>
                                      <p:to>
                                        <p:strVal val="visible"/>
                                      </p:to>
                                    </p:set>
                                    <p:animEffect filter="fade" transition="in">
                                      <p:cBhvr>
                                        <p:cTn dur="1000"/>
                                        <p:tgtEl>
                                          <p:spTgt spid="8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6" st="6"/>
                                            </p:txEl>
                                          </p:spTgt>
                                        </p:tgtEl>
                                        <p:attrNameLst>
                                          <p:attrName>style.visibility</p:attrName>
                                        </p:attrNameLst>
                                      </p:cBhvr>
                                      <p:to>
                                        <p:strVal val="visible"/>
                                      </p:to>
                                    </p:set>
                                    <p:animEffect filter="fade" transition="in">
                                      <p:cBhvr>
                                        <p:cTn dur="1000"/>
                                        <p:tgtEl>
                                          <p:spTgt spid="8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7" st="7"/>
                                            </p:txEl>
                                          </p:spTgt>
                                        </p:tgtEl>
                                        <p:attrNameLst>
                                          <p:attrName>style.visibility</p:attrName>
                                        </p:attrNameLst>
                                      </p:cBhvr>
                                      <p:to>
                                        <p:strVal val="visible"/>
                                      </p:to>
                                    </p:set>
                                    <p:animEffect filter="fade" transition="in">
                                      <p:cBhvr>
                                        <p:cTn dur="1000"/>
                                        <p:tgtEl>
                                          <p:spTgt spid="8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8" st="8"/>
                                            </p:txEl>
                                          </p:spTgt>
                                        </p:tgtEl>
                                        <p:attrNameLst>
                                          <p:attrName>style.visibility</p:attrName>
                                        </p:attrNameLst>
                                      </p:cBhvr>
                                      <p:to>
                                        <p:strVal val="visible"/>
                                      </p:to>
                                    </p:set>
                                    <p:animEffect filter="fade" transition="in">
                                      <p:cBhvr>
                                        <p:cTn dur="1000"/>
                                        <p:tgtEl>
                                          <p:spTgt spid="82">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9" st="9"/>
                                            </p:txEl>
                                          </p:spTgt>
                                        </p:tgtEl>
                                        <p:attrNameLst>
                                          <p:attrName>style.visibility</p:attrName>
                                        </p:attrNameLst>
                                      </p:cBhvr>
                                      <p:to>
                                        <p:strVal val="visible"/>
                                      </p:to>
                                    </p:set>
                                    <p:animEffect filter="fade" transition="in">
                                      <p:cBhvr>
                                        <p:cTn dur="1000"/>
                                        <p:tgtEl>
                                          <p:spTgt spid="82">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10" st="10"/>
                                            </p:txEl>
                                          </p:spTgt>
                                        </p:tgtEl>
                                        <p:attrNameLst>
                                          <p:attrName>style.visibility</p:attrName>
                                        </p:attrNameLst>
                                      </p:cBhvr>
                                      <p:to>
                                        <p:strVal val="visible"/>
                                      </p:to>
                                    </p:set>
                                    <p:animEffect filter="fade" transition="in">
                                      <p:cBhvr>
                                        <p:cTn dur="1000"/>
                                        <p:tgtEl>
                                          <p:spTgt spid="82">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11" st="11"/>
                                            </p:txEl>
                                          </p:spTgt>
                                        </p:tgtEl>
                                        <p:attrNameLst>
                                          <p:attrName>style.visibility</p:attrName>
                                        </p:attrNameLst>
                                      </p:cBhvr>
                                      <p:to>
                                        <p:strVal val="visible"/>
                                      </p:to>
                                    </p:set>
                                    <p:animEffect filter="fade" transition="in">
                                      <p:cBhvr>
                                        <p:cTn dur="1000"/>
                                        <p:tgtEl>
                                          <p:spTgt spid="82">
                                            <p:txEl>
                                              <p:pRg end="11" st="1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5"/>
          <p:cNvSpPr txBox="1"/>
          <p:nvPr>
            <p:ph type="title"/>
          </p:nvPr>
        </p:nvSpPr>
        <p:spPr>
          <a:xfrm>
            <a:off x="146350" y="310900"/>
            <a:ext cx="88527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89" name="Google Shape;89;p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0" name="Google Shape;90;p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1 - slide 1 of 2</a:t>
            </a:r>
            <a:endParaRPr b="0" i="0" sz="1400" u="none" cap="none" strike="noStrike">
              <a:solidFill>
                <a:srgbClr val="666666"/>
              </a:solidFill>
              <a:latin typeface="Arial"/>
              <a:ea typeface="Arial"/>
              <a:cs typeface="Arial"/>
              <a:sym typeface="Arial"/>
            </a:endParaRPr>
          </a:p>
        </p:txBody>
      </p:sp>
      <p:sp>
        <p:nvSpPr>
          <p:cNvPr id="91" name="Google Shape;91;p5"/>
          <p:cNvSpPr txBox="1"/>
          <p:nvPr/>
        </p:nvSpPr>
        <p:spPr>
          <a:xfrm>
            <a:off x="310900" y="1017725"/>
            <a:ext cx="8449500" cy="918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2000" u="none" cap="none" strike="noStrike">
                <a:solidFill>
                  <a:srgbClr val="434343"/>
                </a:solidFill>
                <a:latin typeface="Arial"/>
                <a:ea typeface="Arial"/>
                <a:cs typeface="Arial"/>
                <a:sym typeface="Arial"/>
              </a:rPr>
              <a:t>Look at the code conversation template for the </a:t>
            </a:r>
            <a:r>
              <a:rPr b="1" i="0" lang="en-GB" sz="2000" u="none" cap="none" strike="noStrike">
                <a:solidFill>
                  <a:srgbClr val="434343"/>
                </a:solidFill>
                <a:latin typeface="Arial"/>
                <a:ea typeface="Arial"/>
                <a:cs typeface="Arial"/>
                <a:sym typeface="Arial"/>
              </a:rPr>
              <a:t>whisp-o-meter</a:t>
            </a:r>
            <a:r>
              <a:rPr b="0" i="0" lang="en-GB" sz="2000" u="none" cap="none" strike="noStrike">
                <a:solidFill>
                  <a:srgbClr val="434343"/>
                </a:solidFill>
                <a:latin typeface="Arial"/>
                <a:ea typeface="Arial"/>
                <a:cs typeface="Arial"/>
                <a:sym typeface="Arial"/>
              </a:rPr>
              <a:t> program see if you can predict what the whole program does...don’t worry about detail just yet.</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800" u="none" cap="none" strike="noStrike">
              <a:solidFill>
                <a:srgbClr val="434343"/>
              </a:solidFill>
              <a:latin typeface="Arial"/>
              <a:ea typeface="Arial"/>
              <a:cs typeface="Arial"/>
              <a:sym typeface="Arial"/>
            </a:endParaRPr>
          </a:p>
        </p:txBody>
      </p:sp>
      <p:pic>
        <p:nvPicPr>
          <p:cNvPr id="92" name="Google Shape;92;p5"/>
          <p:cNvPicPr preferRelativeResize="0"/>
          <p:nvPr/>
        </p:nvPicPr>
        <p:blipFill rotWithShape="1">
          <a:blip r:embed="rId3">
            <a:alphaModFix/>
          </a:blip>
          <a:srcRect b="0" l="0" r="0" t="0"/>
          <a:stretch/>
        </p:blipFill>
        <p:spPr>
          <a:xfrm>
            <a:off x="2553925" y="2048150"/>
            <a:ext cx="3705950" cy="277944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98" name="Google Shape;98;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9" name="Google Shape;99;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1 - slide 2 of 2</a:t>
            </a:r>
            <a:endParaRPr b="0" i="0" sz="1400" u="none" cap="none" strike="noStrike">
              <a:solidFill>
                <a:srgbClr val="666666"/>
              </a:solidFill>
              <a:latin typeface="Arial"/>
              <a:ea typeface="Arial"/>
              <a:cs typeface="Arial"/>
              <a:sym typeface="Arial"/>
            </a:endParaRPr>
          </a:p>
        </p:txBody>
      </p:sp>
      <p:sp>
        <p:nvSpPr>
          <p:cNvPr id="100" name="Google Shape;100;p6"/>
          <p:cNvSpPr txBox="1"/>
          <p:nvPr/>
        </p:nvSpPr>
        <p:spPr>
          <a:xfrm>
            <a:off x="311150" y="1081775"/>
            <a:ext cx="57909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Turn to your partner and discuss what you think the whole program is doing.  Can you express it in a couple of sentences?</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The program defines a function called bargraph which firstly clears the LED display then produces a bar graph representing the volume of received sound waves on the LED display.</a:t>
            </a:r>
            <a:endParaRPr b="0" i="0" sz="1800" u="none" cap="none" strike="noStrike">
              <a:solidFill>
                <a:srgbClr val="434343"/>
              </a:solidFill>
              <a:latin typeface="Arial"/>
              <a:ea typeface="Arial"/>
              <a:cs typeface="Arial"/>
              <a:sym typeface="Arial"/>
            </a:endParaRPr>
          </a:p>
        </p:txBody>
      </p:sp>
      <p:pic>
        <p:nvPicPr>
          <p:cNvPr id="101" name="Google Shape;101;p6"/>
          <p:cNvPicPr preferRelativeResize="0"/>
          <p:nvPr/>
        </p:nvPicPr>
        <p:blipFill rotWithShape="1">
          <a:blip r:embed="rId3">
            <a:alphaModFix/>
          </a:blip>
          <a:srcRect b="0" l="0" r="0" t="0"/>
          <a:stretch/>
        </p:blipFill>
        <p:spPr>
          <a:xfrm>
            <a:off x="6270620" y="1486975"/>
            <a:ext cx="2562230" cy="21256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0" st="0"/>
                                            </p:txEl>
                                          </p:spTgt>
                                        </p:tgtEl>
                                        <p:attrNameLst>
                                          <p:attrName>style.visibility</p:attrName>
                                        </p:attrNameLst>
                                      </p:cBhvr>
                                      <p:to>
                                        <p:strVal val="visible"/>
                                      </p:to>
                                    </p:set>
                                    <p:animEffect filter="fade" transition="in">
                                      <p:cBhvr>
                                        <p:cTn dur="1000"/>
                                        <p:tgtEl>
                                          <p:spTgt spid="10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1" st="1"/>
                                            </p:txEl>
                                          </p:spTgt>
                                        </p:tgtEl>
                                        <p:attrNameLst>
                                          <p:attrName>style.visibility</p:attrName>
                                        </p:attrNameLst>
                                      </p:cBhvr>
                                      <p:to>
                                        <p:strVal val="visible"/>
                                      </p:to>
                                    </p:set>
                                    <p:animEffect filter="fade" transition="in">
                                      <p:cBhvr>
                                        <p:cTn dur="1000"/>
                                        <p:tgtEl>
                                          <p:spTgt spid="10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2" st="2"/>
                                            </p:txEl>
                                          </p:spTgt>
                                        </p:tgtEl>
                                        <p:attrNameLst>
                                          <p:attrName>style.visibility</p:attrName>
                                        </p:attrNameLst>
                                      </p:cBhvr>
                                      <p:to>
                                        <p:strVal val="visible"/>
                                      </p:to>
                                    </p:set>
                                    <p:animEffect filter="fade" transition="in">
                                      <p:cBhvr>
                                        <p:cTn dur="1000"/>
                                        <p:tgtEl>
                                          <p:spTgt spid="100">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